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317" r:id="rId2"/>
    <p:sldId id="256" r:id="rId3"/>
    <p:sldId id="257" r:id="rId4"/>
    <p:sldId id="282" r:id="rId5"/>
    <p:sldId id="285" r:id="rId6"/>
    <p:sldId id="262" r:id="rId7"/>
    <p:sldId id="301" r:id="rId8"/>
    <p:sldId id="309" r:id="rId9"/>
    <p:sldId id="304" r:id="rId10"/>
    <p:sldId id="287" r:id="rId11"/>
    <p:sldId id="299" r:id="rId12"/>
    <p:sldId id="315" r:id="rId13"/>
    <p:sldId id="314" r:id="rId14"/>
    <p:sldId id="313" r:id="rId15"/>
    <p:sldId id="305" r:id="rId16"/>
    <p:sldId id="306" r:id="rId17"/>
    <p:sldId id="308" r:id="rId18"/>
    <p:sldId id="307" r:id="rId19"/>
    <p:sldId id="269" r:id="rId20"/>
    <p:sldId id="316"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3" autoAdjust="0"/>
    <p:restoredTop sz="81541" autoAdjust="0"/>
  </p:normalViewPr>
  <p:slideViewPr>
    <p:cSldViewPr>
      <p:cViewPr varScale="1">
        <p:scale>
          <a:sx n="61" d="100"/>
          <a:sy n="61" d="100"/>
        </p:scale>
        <p:origin x="1608" y="54"/>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3B818-FAC9-413A-9CBA-08731A3C4441}" type="datetimeFigureOut">
              <a:rPr lang="en-US" smtClean="0"/>
              <a:pPr/>
              <a:t>6/25/2015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4E4087-DDD8-4D7F-93E7-FBDF3B0BE780}" type="slidenum">
              <a:rPr lang="en-US" smtClean="0"/>
              <a:pPr/>
              <a:t>‹#›</a:t>
            </a:fld>
            <a:endParaRPr lang="en-US"/>
          </a:p>
        </p:txBody>
      </p:sp>
    </p:spTree>
    <p:extLst>
      <p:ext uri="{BB962C8B-B14F-4D97-AF65-F5344CB8AC3E}">
        <p14:creationId xmlns:p14="http://schemas.microsoft.com/office/powerpoint/2010/main" val="4149927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say it orally.</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2</a:t>
            </a:fld>
            <a:endParaRPr lang="en-US"/>
          </a:p>
        </p:txBody>
      </p:sp>
    </p:spTree>
    <p:extLst>
      <p:ext uri="{BB962C8B-B14F-4D97-AF65-F5344CB8AC3E}">
        <p14:creationId xmlns:p14="http://schemas.microsoft.com/office/powerpoint/2010/main" val="691681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12</a:t>
            </a:fld>
            <a:endParaRPr lang="en-US"/>
          </a:p>
        </p:txBody>
      </p:sp>
    </p:spTree>
    <p:extLst>
      <p:ext uri="{BB962C8B-B14F-4D97-AF65-F5344CB8AC3E}">
        <p14:creationId xmlns:p14="http://schemas.microsoft.com/office/powerpoint/2010/main" val="3376987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13</a:t>
            </a:fld>
            <a:endParaRPr lang="en-US"/>
          </a:p>
        </p:txBody>
      </p:sp>
    </p:spTree>
    <p:extLst>
      <p:ext uri="{BB962C8B-B14F-4D97-AF65-F5344CB8AC3E}">
        <p14:creationId xmlns:p14="http://schemas.microsoft.com/office/powerpoint/2010/main" val="2473081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14</a:t>
            </a:fld>
            <a:endParaRPr lang="en-US"/>
          </a:p>
        </p:txBody>
      </p:sp>
    </p:spTree>
    <p:extLst>
      <p:ext uri="{BB962C8B-B14F-4D97-AF65-F5344CB8AC3E}">
        <p14:creationId xmlns:p14="http://schemas.microsoft.com/office/powerpoint/2010/main" val="296177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 can</a:t>
            </a:r>
            <a:r>
              <a:rPr lang="en-US" baseline="0" dirty="0" smtClean="0"/>
              <a:t> discuss about simple present tense.</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15</a:t>
            </a:fld>
            <a:endParaRPr lang="en-US"/>
          </a:p>
        </p:txBody>
      </p:sp>
    </p:spTree>
    <p:extLst>
      <p:ext uri="{BB962C8B-B14F-4D97-AF65-F5344CB8AC3E}">
        <p14:creationId xmlns:p14="http://schemas.microsoft.com/office/powerpoint/2010/main" val="3942932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use board for evaluation.</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16</a:t>
            </a:fld>
            <a:endParaRPr lang="en-US"/>
          </a:p>
        </p:txBody>
      </p:sp>
    </p:spTree>
    <p:extLst>
      <p:ext uri="{BB962C8B-B14F-4D97-AF65-F5344CB8AC3E}">
        <p14:creationId xmlns:p14="http://schemas.microsoft.com/office/powerpoint/2010/main" val="2052653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can</a:t>
            </a:r>
            <a:r>
              <a:rPr lang="en-US" baseline="0" dirty="0" smtClean="0"/>
              <a:t> discuss simple past tense.</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17</a:t>
            </a:fld>
            <a:endParaRPr lang="en-US"/>
          </a:p>
        </p:txBody>
      </p:sp>
    </p:spTree>
    <p:extLst>
      <p:ext uri="{BB962C8B-B14F-4D97-AF65-F5344CB8AC3E}">
        <p14:creationId xmlns:p14="http://schemas.microsoft.com/office/powerpoint/2010/main" val="2950112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teach 20/25 strong and weak verbs.</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18</a:t>
            </a:fld>
            <a:endParaRPr lang="en-US"/>
          </a:p>
        </p:txBody>
      </p:sp>
    </p:spTree>
    <p:extLst>
      <p:ext uri="{BB962C8B-B14F-4D97-AF65-F5344CB8AC3E}">
        <p14:creationId xmlns:p14="http://schemas.microsoft.com/office/powerpoint/2010/main" val="1153482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can give some instructions to do </a:t>
            </a:r>
            <a:r>
              <a:rPr lang="en-US" smtClean="0"/>
              <a:t>home work.</a:t>
            </a:r>
            <a:endParaRPr lang="en-US"/>
          </a:p>
        </p:txBody>
      </p:sp>
      <p:sp>
        <p:nvSpPr>
          <p:cNvPr id="4" name="Slide Number Placeholder 3"/>
          <p:cNvSpPr>
            <a:spLocks noGrp="1"/>
          </p:cNvSpPr>
          <p:nvPr>
            <p:ph type="sldNum" sz="quarter" idx="10"/>
          </p:nvPr>
        </p:nvSpPr>
        <p:spPr/>
        <p:txBody>
          <a:bodyPr/>
          <a:lstStyle/>
          <a:p>
            <a:fld id="{124E4087-DDD8-4D7F-93E7-FBDF3B0BE780}" type="slidenum">
              <a:rPr lang="en-US" smtClean="0"/>
              <a:pPr/>
              <a:t>19</a:t>
            </a:fld>
            <a:endParaRPr lang="en-US"/>
          </a:p>
        </p:txBody>
      </p:sp>
    </p:spTree>
    <p:extLst>
      <p:ext uri="{BB962C8B-B14F-4D97-AF65-F5344CB8AC3E}">
        <p14:creationId xmlns:p14="http://schemas.microsoft.com/office/powerpoint/2010/main" val="422601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use </a:t>
            </a:r>
            <a:r>
              <a:rPr lang="en-US" smtClean="0"/>
              <a:t>another language.</a:t>
            </a:r>
            <a:endParaRPr lang="en-US"/>
          </a:p>
        </p:txBody>
      </p:sp>
      <p:sp>
        <p:nvSpPr>
          <p:cNvPr id="4" name="Slide Number Placeholder 3"/>
          <p:cNvSpPr>
            <a:spLocks noGrp="1"/>
          </p:cNvSpPr>
          <p:nvPr>
            <p:ph type="sldNum" sz="quarter" idx="10"/>
          </p:nvPr>
        </p:nvSpPr>
        <p:spPr/>
        <p:txBody>
          <a:bodyPr/>
          <a:lstStyle/>
          <a:p>
            <a:fld id="{124E4087-DDD8-4D7F-93E7-FBDF3B0BE780}" type="slidenum">
              <a:rPr lang="en-US" smtClean="0"/>
              <a:pPr/>
              <a:t>21</a:t>
            </a:fld>
            <a:endParaRPr lang="en-US"/>
          </a:p>
        </p:txBody>
      </p:sp>
    </p:spTree>
    <p:extLst>
      <p:ext uri="{BB962C8B-B14F-4D97-AF65-F5344CB8AC3E}">
        <p14:creationId xmlns:p14="http://schemas.microsoft.com/office/powerpoint/2010/main" val="3428401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hide this slide.</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3</a:t>
            </a:fld>
            <a:endParaRPr lang="en-US"/>
          </a:p>
        </p:txBody>
      </p:sp>
    </p:spTree>
    <p:extLst>
      <p:ext uri="{BB962C8B-B14F-4D97-AF65-F5344CB8AC3E}">
        <p14:creationId xmlns:p14="http://schemas.microsoft.com/office/powerpoint/2010/main" val="1185819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is</a:t>
            </a:r>
            <a:r>
              <a:rPr lang="en-US" baseline="0" dirty="0" smtClean="0"/>
              <a:t> only for mind set up. Teacher can ask another questions to arrange the class. After that teacher can </a:t>
            </a:r>
            <a:r>
              <a:rPr lang="en-US" baseline="0" dirty="0" smtClean="0"/>
              <a:t>declare </a:t>
            </a:r>
            <a:r>
              <a:rPr lang="en-US" baseline="0" dirty="0" smtClean="0"/>
              <a:t>the lesson.</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4</a:t>
            </a:fld>
            <a:endParaRPr lang="en-US"/>
          </a:p>
        </p:txBody>
      </p:sp>
    </p:spTree>
    <p:extLst>
      <p:ext uri="{BB962C8B-B14F-4D97-AF65-F5344CB8AC3E}">
        <p14:creationId xmlns:p14="http://schemas.microsoft.com/office/powerpoint/2010/main" val="3074561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give thanks to class.</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5</a:t>
            </a:fld>
            <a:endParaRPr lang="en-US"/>
          </a:p>
        </p:txBody>
      </p:sp>
    </p:spTree>
    <p:extLst>
      <p:ext uri="{BB962C8B-B14F-4D97-AF65-F5344CB8AC3E}">
        <p14:creationId xmlns:p14="http://schemas.microsoft.com/office/powerpoint/2010/main" val="24857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may give some time</a:t>
            </a:r>
            <a:r>
              <a:rPr lang="en-US" baseline="0" dirty="0" smtClean="0"/>
              <a:t> to elicit correct answer, then he/she will give the feedback.</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7</a:t>
            </a:fld>
            <a:endParaRPr lang="en-US"/>
          </a:p>
        </p:txBody>
      </p:sp>
    </p:spTree>
    <p:extLst>
      <p:ext uri="{BB962C8B-B14F-4D97-AF65-F5344CB8AC3E}">
        <p14:creationId xmlns:p14="http://schemas.microsoft.com/office/powerpoint/2010/main" val="773208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Showing the video </a:t>
            </a:r>
            <a:r>
              <a:rPr lang="en-US" baseline="0" dirty="0" smtClean="0"/>
              <a:t> </a:t>
            </a:r>
            <a:r>
              <a:rPr lang="en-US" dirty="0" smtClean="0"/>
              <a:t>teachers</a:t>
            </a:r>
            <a:r>
              <a:rPr lang="en-US" baseline="0" dirty="0" smtClean="0"/>
              <a:t> can</a:t>
            </a:r>
            <a:r>
              <a:rPr lang="en-US" dirty="0" smtClean="0"/>
              <a:t> ask question to the whole class. SS will raise their hands. Teacher can ask 5/6</a:t>
            </a:r>
            <a:r>
              <a:rPr lang="en-US" baseline="0" dirty="0" smtClean="0"/>
              <a:t> students to narrate the video.</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8</a:t>
            </a:fld>
            <a:endParaRPr lang="en-US"/>
          </a:p>
        </p:txBody>
      </p:sp>
    </p:spTree>
    <p:extLst>
      <p:ext uri="{BB962C8B-B14F-4D97-AF65-F5344CB8AC3E}">
        <p14:creationId xmlns:p14="http://schemas.microsoft.com/office/powerpoint/2010/main" val="1731587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showing</a:t>
            </a:r>
            <a:r>
              <a:rPr lang="en-US" baseline="0" dirty="0" smtClean="0"/>
              <a:t> the conversation teachers will call 2/3 pairs for practice.</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9</a:t>
            </a:fld>
            <a:endParaRPr lang="en-US"/>
          </a:p>
        </p:txBody>
      </p:sp>
    </p:spTree>
    <p:extLst>
      <p:ext uri="{BB962C8B-B14F-4D97-AF65-F5344CB8AC3E}">
        <p14:creationId xmlns:p14="http://schemas.microsoft.com/office/powerpoint/2010/main" val="1116585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elicit</a:t>
            </a:r>
            <a:r>
              <a:rPr lang="en-US" baseline="0" dirty="0" smtClean="0"/>
              <a:t> the answer by orally or written.</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10</a:t>
            </a:fld>
            <a:endParaRPr lang="en-US"/>
          </a:p>
        </p:txBody>
      </p:sp>
    </p:spTree>
    <p:extLst>
      <p:ext uri="{BB962C8B-B14F-4D97-AF65-F5344CB8AC3E}">
        <p14:creationId xmlns:p14="http://schemas.microsoft.com/office/powerpoint/2010/main" val="2004269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11</a:t>
            </a:fld>
            <a:endParaRPr lang="en-US"/>
          </a:p>
        </p:txBody>
      </p:sp>
    </p:spTree>
    <p:extLst>
      <p:ext uri="{BB962C8B-B14F-4D97-AF65-F5344CB8AC3E}">
        <p14:creationId xmlns:p14="http://schemas.microsoft.com/office/powerpoint/2010/main" val="1550117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209800" y="1219200"/>
            <a:ext cx="525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This is a hidden slide</a:t>
            </a:r>
            <a:endParaRPr lang="en-US" sz="2800" dirty="0"/>
          </a:p>
        </p:txBody>
      </p:sp>
      <p:sp>
        <p:nvSpPr>
          <p:cNvPr id="3" name="Rectangle 2"/>
          <p:cNvSpPr/>
          <p:nvPr/>
        </p:nvSpPr>
        <p:spPr>
          <a:xfrm>
            <a:off x="1257300" y="2743200"/>
            <a:ext cx="71628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Dear honorable teacher please follow the instructions that has given in the </a:t>
            </a:r>
            <a:r>
              <a:rPr lang="en-US" sz="2400" smtClean="0"/>
              <a:t>slide </a:t>
            </a:r>
            <a:r>
              <a:rPr lang="en-US" sz="2400"/>
              <a:t>notes (under the every slide</a:t>
            </a:r>
            <a:r>
              <a:rPr lang="en-US" sz="2400" smtClean="0"/>
              <a:t>). </a:t>
            </a:r>
            <a:r>
              <a:rPr lang="en-US" sz="2400" dirty="0" smtClean="0"/>
              <a:t>It would be helpful to take a successful class. Thanks a lot. I wish you good luck.</a:t>
            </a:r>
            <a:endParaRPr lang="en-US" sz="2400" dirty="0"/>
          </a:p>
        </p:txBody>
      </p:sp>
      <p:sp>
        <p:nvSpPr>
          <p:cNvPr id="4" name="Rectangle 3"/>
          <p:cNvSpPr/>
          <p:nvPr/>
        </p:nvSpPr>
        <p:spPr>
          <a:xfrm>
            <a:off x="76200" y="76200"/>
            <a:ext cx="8991600" cy="6705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089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20140824_112132.jpg"/>
          <p:cNvPicPr>
            <a:picLocks noChangeAspect="1"/>
          </p:cNvPicPr>
          <p:nvPr/>
        </p:nvPicPr>
        <p:blipFill>
          <a:blip r:embed="rId3" cstate="print"/>
          <a:stretch>
            <a:fillRect/>
          </a:stretch>
        </p:blipFill>
        <p:spPr>
          <a:xfrm>
            <a:off x="1295400" y="1600200"/>
            <a:ext cx="31242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swee[er1.jpg"/>
          <p:cNvPicPr>
            <a:picLocks noChangeAspect="1"/>
          </p:cNvPicPr>
          <p:nvPr/>
        </p:nvPicPr>
        <p:blipFill>
          <a:blip r:embed="rId4"/>
          <a:stretch>
            <a:fillRect/>
          </a:stretch>
        </p:blipFill>
        <p:spPr>
          <a:xfrm>
            <a:off x="5181600" y="1600200"/>
            <a:ext cx="28194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762000" y="304800"/>
            <a:ext cx="7543800" cy="954107"/>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en-US" sz="2800" b="1" dirty="0" smtClean="0"/>
              <a:t>Close your book. Listen the text attentively then answer the following questions.</a:t>
            </a:r>
            <a:endParaRPr lang="en-US" sz="2800" b="1" dirty="0"/>
          </a:p>
        </p:txBody>
      </p:sp>
      <p:sp>
        <p:nvSpPr>
          <p:cNvPr id="10" name="TextBox 9"/>
          <p:cNvSpPr txBox="1"/>
          <p:nvPr/>
        </p:nvSpPr>
        <p:spPr>
          <a:xfrm>
            <a:off x="914400" y="4876800"/>
            <a:ext cx="7315200" cy="1200329"/>
          </a:xfrm>
          <a:prstGeom prst="rect">
            <a:avLst/>
          </a:prstGeom>
          <a:noFill/>
        </p:spPr>
        <p:txBody>
          <a:bodyPr wrap="square" rtlCol="0">
            <a:spAutoFit/>
          </a:bodyPr>
          <a:lstStyle/>
          <a:p>
            <a:pPr marL="342900" indent="-342900">
              <a:buAutoNum type="arabicPeriod"/>
            </a:pPr>
            <a:r>
              <a:rPr lang="en-US" sz="2400" b="1" dirty="0" smtClean="0"/>
              <a:t>What time does Bulbul wake up?</a:t>
            </a:r>
          </a:p>
          <a:p>
            <a:pPr marL="342900" indent="-342900">
              <a:buAutoNum type="arabicPeriod"/>
            </a:pPr>
            <a:r>
              <a:rPr lang="en-US" sz="2400" b="1" dirty="0" smtClean="0"/>
              <a:t>Where do the people of </a:t>
            </a:r>
            <a:r>
              <a:rPr lang="en-US" sz="2400" b="1" dirty="0" err="1" smtClean="0"/>
              <a:t>Sankar</a:t>
            </a:r>
            <a:r>
              <a:rPr lang="en-US" sz="2400" b="1" dirty="0" smtClean="0"/>
              <a:t> put their rubbish?</a:t>
            </a:r>
          </a:p>
          <a:p>
            <a:pPr marL="342900" indent="-342900">
              <a:buAutoNum type="arabicPeriod"/>
            </a:pPr>
            <a:r>
              <a:rPr lang="en-US" sz="2400" b="1" dirty="0" smtClean="0"/>
              <a:t>Why does Bulbul think that all jobs are important?</a:t>
            </a:r>
            <a:endParaRPr lang="en-US" sz="2400" b="1" dirty="0"/>
          </a:p>
        </p:txBody>
      </p:sp>
      <p:sp>
        <p:nvSpPr>
          <p:cNvPr id="6" name="Rectangle 5"/>
          <p:cNvSpPr/>
          <p:nvPr/>
        </p:nvSpPr>
        <p:spPr>
          <a:xfrm>
            <a:off x="0" y="0"/>
            <a:ext cx="9144000"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 presetClass="entr" presetSubtype="9"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acer\Pictures\Pictures (2)\PS Picture\Toakay.jpg"/>
          <p:cNvPicPr>
            <a:picLocks noChangeAspect="1" noChangeArrowheads="1"/>
          </p:cNvPicPr>
          <p:nvPr/>
        </p:nvPicPr>
        <p:blipFill>
          <a:blip r:embed="rId3"/>
          <a:srcRect/>
          <a:stretch>
            <a:fillRect/>
          </a:stretch>
        </p:blipFill>
        <p:spPr bwMode="auto">
          <a:xfrm>
            <a:off x="2400300" y="1677692"/>
            <a:ext cx="4572000" cy="2743200"/>
          </a:xfrm>
          <a:prstGeom prst="rect">
            <a:avLst/>
          </a:prstGeom>
          <a:noFill/>
        </p:spPr>
      </p:pic>
      <p:sp>
        <p:nvSpPr>
          <p:cNvPr id="10" name="TextBox 9"/>
          <p:cNvSpPr txBox="1"/>
          <p:nvPr/>
        </p:nvSpPr>
        <p:spPr>
          <a:xfrm>
            <a:off x="3352800" y="5903891"/>
            <a:ext cx="3962400" cy="523220"/>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800" dirty="0" smtClean="0">
                <a:latin typeface="Times New Roman" pitchFamily="18" charset="0"/>
                <a:cs typeface="Times New Roman" pitchFamily="18" charset="0"/>
              </a:rPr>
              <a:t>Gather / accumulate</a:t>
            </a:r>
            <a:endParaRPr lang="en-US" sz="2800" dirty="0">
              <a:latin typeface="Times New Roman" pitchFamily="18" charset="0"/>
              <a:cs typeface="Times New Roman" pitchFamily="18" charset="0"/>
            </a:endParaRPr>
          </a:p>
        </p:txBody>
      </p:sp>
      <p:sp>
        <p:nvSpPr>
          <p:cNvPr id="19" name="TextBox 18"/>
          <p:cNvSpPr txBox="1"/>
          <p:nvPr/>
        </p:nvSpPr>
        <p:spPr>
          <a:xfrm>
            <a:off x="3505200" y="609600"/>
            <a:ext cx="2133600" cy="707886"/>
          </a:xfrm>
          <a:prstGeom prst="rect">
            <a:avLst/>
          </a:prstGeom>
          <a:noFill/>
          <a:ln w="3175">
            <a:noFill/>
          </a:ln>
        </p:spPr>
        <p:txBody>
          <a:bodyPr wrap="square" rtlCol="0">
            <a:prstTxWarp prst="textPlain">
              <a:avLst/>
            </a:prstTxWarp>
            <a:spAutoFit/>
            <a:scene3d>
              <a:camera prst="orthographicFront"/>
              <a:lightRig rig="soft" dir="t">
                <a:rot lat="0" lon="0" rev="15600000"/>
              </a:lightRig>
            </a:scene3d>
            <a:sp3d extrusionH="57150" prstMaterial="softEdge">
              <a:bevelT w="25400" h="38100"/>
            </a:sp3d>
          </a:bodyPr>
          <a:lstStyle/>
          <a:p>
            <a:pPr algn="ctr"/>
            <a:r>
              <a:rPr lang="en-US" sz="4000" b="1" dirty="0" smtClean="0">
                <a:ln/>
                <a:solidFill>
                  <a:schemeClr val="accent4"/>
                </a:solidFill>
                <a:effectLst/>
              </a:rPr>
              <a:t>Collect</a:t>
            </a:r>
            <a:endParaRPr lang="en-US" sz="4000" b="1" dirty="0">
              <a:ln/>
              <a:solidFill>
                <a:schemeClr val="accent4"/>
              </a:solidFill>
              <a:effectLst/>
            </a:endParaRPr>
          </a:p>
        </p:txBody>
      </p:sp>
      <p:sp>
        <p:nvSpPr>
          <p:cNvPr id="20" name="TextBox 19"/>
          <p:cNvSpPr txBox="1"/>
          <p:nvPr/>
        </p:nvSpPr>
        <p:spPr>
          <a:xfrm>
            <a:off x="1219200" y="4685338"/>
            <a:ext cx="6934200" cy="954107"/>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2800" b="1" dirty="0" smtClean="0"/>
              <a:t>They are collecting waste  material  from the burn house.</a:t>
            </a:r>
            <a:endParaRPr lang="en-US" sz="2800" b="1" dirty="0"/>
          </a:p>
        </p:txBody>
      </p:sp>
      <p:sp>
        <p:nvSpPr>
          <p:cNvPr id="8" name="Rectangle 7"/>
          <p:cNvSpPr/>
          <p:nvPr/>
        </p:nvSpPr>
        <p:spPr>
          <a:xfrm>
            <a:off x="0" y="0"/>
            <a:ext cx="9144000"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33400" y="388417"/>
            <a:ext cx="1638300" cy="1436179"/>
            <a:chOff x="628650" y="762000"/>
            <a:chExt cx="1600200" cy="1368615"/>
          </a:xfrm>
        </p:grpSpPr>
        <p:sp>
          <p:nvSpPr>
            <p:cNvPr id="13" name="Rectangle 12"/>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5" name="Rectangle 14"/>
          <p:cNvSpPr/>
          <p:nvPr/>
        </p:nvSpPr>
        <p:spPr>
          <a:xfrm>
            <a:off x="1676400" y="5860701"/>
            <a:ext cx="1447800" cy="6096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dirty="0" smtClean="0">
                <a:solidFill>
                  <a:srgbClr val="FFFF00"/>
                </a:solidFill>
              </a:rPr>
              <a:t>(</a:t>
            </a:r>
            <a:r>
              <a:rPr lang="en-US" sz="1400" b="1" dirty="0" smtClean="0">
                <a:solidFill>
                  <a:srgbClr val="FFFF00"/>
                </a:solidFill>
              </a:rPr>
              <a:t>Click here)</a:t>
            </a:r>
            <a:endParaRPr lang="en-US" sz="14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4)">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childTnLst>
              </p:cTn>
              <p:nextCondLst>
                <p:cond evt="onClick" delay="0">
                  <p:tgtEl>
                    <p:spTgt spid="15"/>
                  </p:tgtEl>
                </p:cond>
              </p:nextCondLst>
            </p:seq>
          </p:childTnLst>
        </p:cTn>
      </p:par>
    </p:tnLst>
    <p:bldLst>
      <p:bldP spid="10" grpId="0" animBg="1"/>
      <p:bldP spid="19" grpId="0"/>
      <p:bldP spid="20"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514600" y="5409563"/>
            <a:ext cx="5638800" cy="523220"/>
          </a:xfrm>
          <a:prstGeom prst="rect">
            <a:avLst/>
          </a:prstGeom>
          <a:solidFill>
            <a:schemeClr val="accent6">
              <a:lumMod val="40000"/>
              <a:lumOff val="60000"/>
            </a:schemeClr>
          </a:solidFill>
          <a:ln w="3175">
            <a:solidFill>
              <a:schemeClr val="tx1"/>
            </a:solidFill>
          </a:ln>
        </p:spPr>
        <p:txBody>
          <a:bodyPr wrap="square" rtlCol="0">
            <a:spAutoFit/>
          </a:bodyPr>
          <a:lstStyle/>
          <a:p>
            <a:r>
              <a:rPr lang="en-US" sz="2800" b="1" dirty="0" smtClean="0">
                <a:latin typeface="Times New Roman" pitchFamily="18" charset="0"/>
                <a:cs typeface="Times New Roman" pitchFamily="18" charset="0"/>
              </a:rPr>
              <a:t>A man who serves food in the hotel.</a:t>
            </a:r>
            <a:endParaRPr lang="en-US" sz="2800" b="1" dirty="0">
              <a:latin typeface="Times New Roman" pitchFamily="18" charset="0"/>
              <a:cs typeface="Times New Roman" pitchFamily="18" charset="0"/>
            </a:endParaRPr>
          </a:p>
        </p:txBody>
      </p:sp>
      <p:sp>
        <p:nvSpPr>
          <p:cNvPr id="19" name="TextBox 18"/>
          <p:cNvSpPr txBox="1"/>
          <p:nvPr/>
        </p:nvSpPr>
        <p:spPr>
          <a:xfrm>
            <a:off x="3619500" y="525697"/>
            <a:ext cx="2133600" cy="707886"/>
          </a:xfrm>
          <a:prstGeom prst="rect">
            <a:avLst/>
          </a:prstGeom>
          <a:noFill/>
          <a:ln w="3175">
            <a:noFill/>
          </a:ln>
        </p:spPr>
        <p:txBody>
          <a:bodyPr wrap="square" rtlCol="0">
            <a:prstTxWarp prst="textPlain">
              <a:avLst/>
            </a:prstTxWarp>
            <a:spAutoFit/>
          </a:bodyPr>
          <a:lstStyle/>
          <a:p>
            <a:pPr algn="ctr"/>
            <a:r>
              <a:rPr lang="en-US" sz="4000" b="1" dirty="0" smtClean="0"/>
              <a:t>Waiter</a:t>
            </a:r>
            <a:endParaRPr lang="en-US" sz="4000" b="1" dirty="0"/>
          </a:p>
        </p:txBody>
      </p:sp>
      <p:sp>
        <p:nvSpPr>
          <p:cNvPr id="20" name="TextBox 19"/>
          <p:cNvSpPr txBox="1"/>
          <p:nvPr/>
        </p:nvSpPr>
        <p:spPr>
          <a:xfrm>
            <a:off x="1104900" y="4637868"/>
            <a:ext cx="6934200" cy="523220"/>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2800" b="1" dirty="0" smtClean="0"/>
              <a:t>The waiter is serving food at the restaurant.</a:t>
            </a:r>
            <a:endParaRPr lang="en-US" sz="2800" b="1" dirty="0"/>
          </a:p>
        </p:txBody>
      </p:sp>
      <p:pic>
        <p:nvPicPr>
          <p:cNvPr id="8" name="Picture 7" descr="pictuer.jpg"/>
          <p:cNvPicPr>
            <a:picLocks noChangeAspect="1"/>
          </p:cNvPicPr>
          <p:nvPr/>
        </p:nvPicPr>
        <p:blipFill>
          <a:blip r:embed="rId3"/>
          <a:stretch>
            <a:fillRect/>
          </a:stretch>
        </p:blipFill>
        <p:spPr>
          <a:xfrm>
            <a:off x="2247900" y="1430732"/>
            <a:ext cx="4648200" cy="2971800"/>
          </a:xfrm>
          <a:prstGeom prst="rect">
            <a:avLst/>
          </a:prstGeom>
        </p:spPr>
      </p:pic>
      <p:sp>
        <p:nvSpPr>
          <p:cNvPr id="11" name="Rectangle 10"/>
          <p:cNvSpPr/>
          <p:nvPr/>
        </p:nvSpPr>
        <p:spPr>
          <a:xfrm>
            <a:off x="0" y="0"/>
            <a:ext cx="9144000"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400050" y="365621"/>
            <a:ext cx="1638300" cy="1436179"/>
            <a:chOff x="628650" y="762000"/>
            <a:chExt cx="1600200" cy="1368615"/>
          </a:xfrm>
        </p:grpSpPr>
        <p:sp>
          <p:nvSpPr>
            <p:cNvPr id="13" name="Rectangle 12"/>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5" name="Rectangle 14"/>
          <p:cNvSpPr/>
          <p:nvPr/>
        </p:nvSpPr>
        <p:spPr>
          <a:xfrm>
            <a:off x="914400" y="5366373"/>
            <a:ext cx="1447800" cy="6096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dirty="0" smtClean="0">
                <a:solidFill>
                  <a:srgbClr val="FFFF00"/>
                </a:solidFill>
              </a:rPr>
              <a:t>(</a:t>
            </a:r>
            <a:r>
              <a:rPr lang="en-US" sz="1400" b="1" dirty="0" smtClean="0">
                <a:solidFill>
                  <a:srgbClr val="FFFF00"/>
                </a:solidFill>
              </a:rPr>
              <a:t>Click here)</a:t>
            </a:r>
            <a:endParaRPr lang="en-US" sz="14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4)">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childTnLst>
              </p:cTn>
              <p:nextCondLst>
                <p:cond evt="onClick" delay="0">
                  <p:tgtEl>
                    <p:spTgt spid="15"/>
                  </p:tgtEl>
                </p:cond>
              </p:nextCondLst>
            </p:seq>
          </p:childTnLst>
        </p:cTn>
      </p:par>
    </p:tnLst>
    <p:bldLst>
      <p:bldP spid="10" grpId="0" animBg="1"/>
      <p:bldP spid="19" grpId="0"/>
      <p:bldP spid="20"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19500" y="5263687"/>
            <a:ext cx="3962400" cy="523220"/>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800" b="1" dirty="0" smtClean="0">
                <a:latin typeface="Times New Roman" pitchFamily="18" charset="0"/>
                <a:cs typeface="Times New Roman" pitchFamily="18" charset="0"/>
              </a:rPr>
              <a:t>ill / unwell</a:t>
            </a:r>
            <a:endParaRPr lang="en-US" sz="2800" b="1" dirty="0">
              <a:latin typeface="Times New Roman" pitchFamily="18" charset="0"/>
              <a:cs typeface="Times New Roman" pitchFamily="18" charset="0"/>
            </a:endParaRPr>
          </a:p>
        </p:txBody>
      </p:sp>
      <p:sp>
        <p:nvSpPr>
          <p:cNvPr id="19" name="TextBox 18"/>
          <p:cNvSpPr txBox="1"/>
          <p:nvPr/>
        </p:nvSpPr>
        <p:spPr>
          <a:xfrm>
            <a:off x="3619500" y="685800"/>
            <a:ext cx="2133600" cy="707886"/>
          </a:xfrm>
          <a:prstGeom prst="rect">
            <a:avLst/>
          </a:prstGeom>
          <a:noFill/>
          <a:ln w="3175">
            <a:noFill/>
          </a:ln>
        </p:spPr>
        <p:txBody>
          <a:bodyPr wrap="square" rtlCol="0">
            <a:prstTxWarp prst="textPlain">
              <a:avLst/>
            </a:prstTxWarp>
            <a:spAutoFit/>
            <a:scene3d>
              <a:camera prst="orthographicFront"/>
              <a:lightRig rig="soft" dir="t">
                <a:rot lat="0" lon="0" rev="15600000"/>
              </a:lightRig>
            </a:scene3d>
            <a:sp3d extrusionH="57150" prstMaterial="softEdge">
              <a:bevelT w="25400" h="38100"/>
            </a:sp3d>
          </a:bodyPr>
          <a:lstStyle/>
          <a:p>
            <a:pPr algn="ctr"/>
            <a:r>
              <a:rPr lang="en-US" sz="4000" b="1" dirty="0" smtClean="0">
                <a:ln/>
                <a:solidFill>
                  <a:schemeClr val="accent4"/>
                </a:solidFill>
              </a:rPr>
              <a:t>Sick</a:t>
            </a:r>
            <a:endParaRPr lang="en-US" sz="4000" b="1" dirty="0">
              <a:ln/>
              <a:solidFill>
                <a:schemeClr val="accent4"/>
              </a:solidFill>
            </a:endParaRPr>
          </a:p>
        </p:txBody>
      </p:sp>
      <p:sp>
        <p:nvSpPr>
          <p:cNvPr id="20" name="TextBox 19"/>
          <p:cNvSpPr txBox="1"/>
          <p:nvPr/>
        </p:nvSpPr>
        <p:spPr>
          <a:xfrm>
            <a:off x="1752600" y="4424864"/>
            <a:ext cx="5943600" cy="523220"/>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2800" b="1" dirty="0" smtClean="0"/>
              <a:t>I am sick , so I could not go to school.</a:t>
            </a:r>
            <a:endParaRPr lang="en-US" sz="2800" b="1" dirty="0"/>
          </a:p>
        </p:txBody>
      </p:sp>
      <p:sp>
        <p:nvSpPr>
          <p:cNvPr id="11" name="Rectangle 10"/>
          <p:cNvSpPr/>
          <p:nvPr/>
        </p:nvSpPr>
        <p:spPr>
          <a:xfrm>
            <a:off x="0" y="0"/>
            <a:ext cx="9144000"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33396" y="240220"/>
            <a:ext cx="1638300" cy="1436179"/>
            <a:chOff x="628650" y="762000"/>
            <a:chExt cx="1600200" cy="1368615"/>
          </a:xfrm>
        </p:grpSpPr>
        <p:sp>
          <p:nvSpPr>
            <p:cNvPr id="13" name="Rectangle 12"/>
            <p:cNvSpPr/>
            <p:nvPr/>
          </p:nvSpPr>
          <p:spPr>
            <a:xfrm>
              <a:off x="838200" y="762000"/>
              <a:ext cx="1219200" cy="10668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5" name="Rectangle 14"/>
          <p:cNvSpPr/>
          <p:nvPr/>
        </p:nvSpPr>
        <p:spPr>
          <a:xfrm>
            <a:off x="1924855" y="5220497"/>
            <a:ext cx="1447800" cy="6096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dirty="0" smtClean="0">
                <a:solidFill>
                  <a:srgbClr val="FFFF00"/>
                </a:solidFill>
              </a:rPr>
              <a:t>(</a:t>
            </a:r>
            <a:r>
              <a:rPr lang="en-US" sz="1400" b="1" dirty="0" smtClean="0">
                <a:solidFill>
                  <a:srgbClr val="FFFF00"/>
                </a:solidFill>
              </a:rPr>
              <a:t>Click here)</a:t>
            </a:r>
            <a:endParaRPr lang="en-US" sz="1400" b="1" dirty="0">
              <a:solidFill>
                <a:srgbClr val="FFFF00"/>
              </a:solidFill>
            </a:endParaRPr>
          </a:p>
        </p:txBody>
      </p:sp>
      <p:sp>
        <p:nvSpPr>
          <p:cNvPr id="2" name="Rounded Rectangle 1"/>
          <p:cNvSpPr/>
          <p:nvPr/>
        </p:nvSpPr>
        <p:spPr>
          <a:xfrm>
            <a:off x="2895600" y="1676399"/>
            <a:ext cx="3657600" cy="2452643"/>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childTnLst>
              </p:cTn>
              <p:nextCondLst>
                <p:cond evt="onClick" delay="0">
                  <p:tgtEl>
                    <p:spTgt spid="15"/>
                  </p:tgtEl>
                </p:cond>
              </p:nextCondLst>
            </p:seq>
          </p:childTnLst>
        </p:cTn>
      </p:par>
    </p:tnLst>
    <p:bldLst>
      <p:bldP spid="10" grpId="0" animBg="1"/>
      <p:bldP spid="19" grpId="0"/>
      <p:bldP spid="20" grpId="0" animBg="1"/>
      <p:bldP spid="15"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733800" y="5468286"/>
            <a:ext cx="3581400" cy="523220"/>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800" b="1" dirty="0" smtClean="0">
                <a:latin typeface="Times New Roman" pitchFamily="18" charset="0"/>
                <a:cs typeface="Times New Roman" pitchFamily="18" charset="0"/>
              </a:rPr>
              <a:t>Unhealthy / dirty</a:t>
            </a:r>
            <a:endParaRPr lang="en-US" sz="2800" b="1" dirty="0">
              <a:latin typeface="Times New Roman" pitchFamily="18" charset="0"/>
              <a:cs typeface="Times New Roman" pitchFamily="18" charset="0"/>
            </a:endParaRPr>
          </a:p>
        </p:txBody>
      </p:sp>
      <p:sp>
        <p:nvSpPr>
          <p:cNvPr id="19" name="TextBox 18"/>
          <p:cNvSpPr txBox="1"/>
          <p:nvPr/>
        </p:nvSpPr>
        <p:spPr>
          <a:xfrm>
            <a:off x="3124200" y="423112"/>
            <a:ext cx="3781425" cy="707886"/>
          </a:xfrm>
          <a:prstGeom prst="rect">
            <a:avLst/>
          </a:prstGeom>
          <a:noFill/>
          <a:ln w="3175">
            <a:noFill/>
          </a:ln>
        </p:spPr>
        <p:txBody>
          <a:bodyPr wrap="square" rtlCol="0">
            <a:prstTxWarp prst="textPlain">
              <a:avLst/>
            </a:prstTxWarp>
            <a:spAutoFit/>
          </a:bodyPr>
          <a:lstStyle/>
          <a:p>
            <a:pPr algn="ctr"/>
            <a:r>
              <a:rPr lang="en-US" sz="4000" dirty="0" smtClean="0">
                <a:ln w="0"/>
                <a:effectLst>
                  <a:outerShdw blurRad="38100" dist="19050" dir="2700000" algn="tl" rotWithShape="0">
                    <a:schemeClr val="dk1">
                      <a:alpha val="40000"/>
                    </a:schemeClr>
                  </a:outerShdw>
                </a:effectLst>
              </a:rPr>
              <a:t>Unhygienic</a:t>
            </a:r>
            <a:endParaRPr lang="en-US" sz="4000" dirty="0">
              <a:ln w="0"/>
              <a:effectLst>
                <a:outerShdw blurRad="38100" dist="19050" dir="2700000" algn="tl" rotWithShape="0">
                  <a:schemeClr val="dk1">
                    <a:alpha val="40000"/>
                  </a:schemeClr>
                </a:outerShdw>
              </a:effectLst>
            </a:endParaRPr>
          </a:p>
        </p:txBody>
      </p:sp>
      <p:sp>
        <p:nvSpPr>
          <p:cNvPr id="20" name="TextBox 19"/>
          <p:cNvSpPr txBox="1"/>
          <p:nvPr/>
        </p:nvSpPr>
        <p:spPr>
          <a:xfrm>
            <a:off x="1202398" y="4636657"/>
            <a:ext cx="6934200" cy="523220"/>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2800" b="1" dirty="0" smtClean="0"/>
              <a:t>The </a:t>
            </a:r>
            <a:r>
              <a:rPr lang="en-US" sz="2800" b="1" dirty="0" err="1" smtClean="0"/>
              <a:t>varenda</a:t>
            </a:r>
            <a:r>
              <a:rPr lang="en-US" sz="2800" b="1" dirty="0" smtClean="0"/>
              <a:t> of this hospital is unhygienic.</a:t>
            </a:r>
            <a:endParaRPr lang="en-US" sz="2800" b="1" dirty="0"/>
          </a:p>
        </p:txBody>
      </p:sp>
      <p:sp>
        <p:nvSpPr>
          <p:cNvPr id="11" name="Rectangle 10"/>
          <p:cNvSpPr/>
          <p:nvPr/>
        </p:nvSpPr>
        <p:spPr>
          <a:xfrm>
            <a:off x="0" y="0"/>
            <a:ext cx="9144000"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400050" y="330298"/>
            <a:ext cx="1638300" cy="1436179"/>
            <a:chOff x="628650" y="762000"/>
            <a:chExt cx="1600200" cy="1368615"/>
          </a:xfrm>
        </p:grpSpPr>
        <p:sp>
          <p:nvSpPr>
            <p:cNvPr id="13" name="Rectangle 12"/>
            <p:cNvSpPr/>
            <p:nvPr/>
          </p:nvSpPr>
          <p:spPr>
            <a:xfrm>
              <a:off x="838200" y="762000"/>
              <a:ext cx="1219200" cy="10668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5" name="Rectangle 14"/>
          <p:cNvSpPr/>
          <p:nvPr/>
        </p:nvSpPr>
        <p:spPr>
          <a:xfrm>
            <a:off x="1862818" y="5425096"/>
            <a:ext cx="1447800" cy="6096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dirty="0" smtClean="0">
                <a:solidFill>
                  <a:srgbClr val="FFFF00"/>
                </a:solidFill>
              </a:rPr>
              <a:t>(</a:t>
            </a:r>
            <a:r>
              <a:rPr lang="en-US" sz="1400" b="1" dirty="0" smtClean="0">
                <a:solidFill>
                  <a:srgbClr val="FFFF00"/>
                </a:solidFill>
              </a:rPr>
              <a:t>Click here)</a:t>
            </a:r>
            <a:endParaRPr lang="en-US" sz="1400" b="1" dirty="0">
              <a:solidFill>
                <a:srgbClr val="FFFF00"/>
              </a:solidFill>
            </a:endParaRPr>
          </a:p>
        </p:txBody>
      </p:sp>
      <p:sp>
        <p:nvSpPr>
          <p:cNvPr id="2" name="Rounded Rectangle 1"/>
          <p:cNvSpPr/>
          <p:nvPr/>
        </p:nvSpPr>
        <p:spPr>
          <a:xfrm>
            <a:off x="2943225" y="1462922"/>
            <a:ext cx="3962400" cy="2865326"/>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childTnLst>
              </p:cTn>
              <p:nextCondLst>
                <p:cond evt="onClick" delay="0">
                  <p:tgtEl>
                    <p:spTgt spid="15"/>
                  </p:tgtEl>
                </p:cond>
              </p:nextCondLst>
            </p:seq>
          </p:childTnLst>
        </p:cTn>
      </p:par>
    </p:tnLst>
    <p:bldLst>
      <p:bldP spid="10" grpId="0" animBg="1"/>
      <p:bldP spid="19" grpId="0"/>
      <p:bldP spid="20" grpId="0" animBg="1"/>
      <p:bldP spid="15"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609600"/>
            <a:ext cx="4191000" cy="646331"/>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600" b="1" dirty="0" smtClean="0"/>
              <a:t>Grammar Focus</a:t>
            </a:r>
            <a:endParaRPr lang="en-US" sz="3600" b="1" dirty="0"/>
          </a:p>
        </p:txBody>
      </p:sp>
      <p:sp>
        <p:nvSpPr>
          <p:cNvPr id="3" name="TextBox 2"/>
          <p:cNvSpPr txBox="1"/>
          <p:nvPr/>
        </p:nvSpPr>
        <p:spPr>
          <a:xfrm>
            <a:off x="914400" y="1524000"/>
            <a:ext cx="7239000" cy="523220"/>
          </a:xfrm>
          <a:prstGeom prst="rect">
            <a:avLst/>
          </a:prstGeom>
          <a:solidFill>
            <a:schemeClr val="accent6">
              <a:lumMod val="20000"/>
              <a:lumOff val="80000"/>
            </a:schemeClr>
          </a:solidFill>
          <a:ln w="3175">
            <a:solidFill>
              <a:schemeClr val="tx1"/>
            </a:solidFill>
          </a:ln>
        </p:spPr>
        <p:txBody>
          <a:bodyPr wrap="square" rtlCol="0">
            <a:spAutoFit/>
          </a:bodyPr>
          <a:lstStyle/>
          <a:p>
            <a:r>
              <a:rPr lang="en-US" sz="2800" b="1" dirty="0" smtClean="0"/>
              <a:t>Simple Present Tense / Present Indefinite Tense</a:t>
            </a:r>
            <a:endParaRPr lang="en-US" sz="2800" b="1" dirty="0"/>
          </a:p>
        </p:txBody>
      </p:sp>
      <p:sp>
        <p:nvSpPr>
          <p:cNvPr id="4" name="TextBox 3"/>
          <p:cNvSpPr txBox="1"/>
          <p:nvPr/>
        </p:nvSpPr>
        <p:spPr>
          <a:xfrm>
            <a:off x="838200" y="2209800"/>
            <a:ext cx="7620000" cy="523220"/>
          </a:xfrm>
          <a:prstGeom prst="rect">
            <a:avLst/>
          </a:prstGeom>
          <a:noFill/>
        </p:spPr>
        <p:txBody>
          <a:bodyPr wrap="square" rtlCol="0">
            <a:spAutoFit/>
          </a:bodyPr>
          <a:lstStyle/>
          <a:p>
            <a:r>
              <a:rPr lang="en-US" sz="2800" b="1" dirty="0" smtClean="0"/>
              <a:t>Structure : Sub + Present from of verb + </a:t>
            </a:r>
            <a:r>
              <a:rPr lang="en-US" sz="2800" b="1" dirty="0" err="1" smtClean="0"/>
              <a:t>obj</a:t>
            </a:r>
            <a:r>
              <a:rPr lang="en-US" sz="2800" b="1" dirty="0" smtClean="0"/>
              <a:t> / ext.</a:t>
            </a:r>
            <a:endParaRPr lang="en-US" sz="2800" b="1" dirty="0"/>
          </a:p>
        </p:txBody>
      </p:sp>
      <p:sp>
        <p:nvSpPr>
          <p:cNvPr id="5" name="TextBox 4"/>
          <p:cNvSpPr txBox="1"/>
          <p:nvPr/>
        </p:nvSpPr>
        <p:spPr>
          <a:xfrm>
            <a:off x="914400" y="2895600"/>
            <a:ext cx="7162800" cy="523220"/>
          </a:xfrm>
          <a:prstGeom prst="rect">
            <a:avLst/>
          </a:prstGeom>
          <a:noFill/>
        </p:spPr>
        <p:txBody>
          <a:bodyPr wrap="square" rtlCol="0">
            <a:spAutoFit/>
          </a:bodyPr>
          <a:lstStyle/>
          <a:p>
            <a:r>
              <a:rPr lang="en-US" sz="2800" b="1" dirty="0" smtClean="0"/>
              <a:t>Bulbul + </a:t>
            </a:r>
            <a:r>
              <a:rPr lang="en-US" sz="2800" b="1" dirty="0" smtClean="0">
                <a:solidFill>
                  <a:srgbClr val="0070C0"/>
                </a:solidFill>
              </a:rPr>
              <a:t>walks</a:t>
            </a:r>
            <a:r>
              <a:rPr lang="en-US" sz="2800" b="1" dirty="0" smtClean="0"/>
              <a:t> + from door to door.</a:t>
            </a:r>
            <a:endParaRPr lang="en-US" sz="2800" b="1" dirty="0"/>
          </a:p>
        </p:txBody>
      </p:sp>
      <p:sp>
        <p:nvSpPr>
          <p:cNvPr id="6" name="TextBox 5"/>
          <p:cNvSpPr txBox="1"/>
          <p:nvPr/>
        </p:nvSpPr>
        <p:spPr>
          <a:xfrm>
            <a:off x="914400" y="3505200"/>
            <a:ext cx="7239000" cy="523220"/>
          </a:xfrm>
          <a:prstGeom prst="rect">
            <a:avLst/>
          </a:prstGeom>
          <a:noFill/>
        </p:spPr>
        <p:txBody>
          <a:bodyPr wrap="square" rtlCol="0">
            <a:spAutoFit/>
          </a:bodyPr>
          <a:lstStyle/>
          <a:p>
            <a:r>
              <a:rPr lang="en-US" sz="2800" b="1" dirty="0" smtClean="0"/>
              <a:t>He + </a:t>
            </a:r>
            <a:r>
              <a:rPr lang="en-US" sz="2800" b="1" dirty="0" smtClean="0">
                <a:solidFill>
                  <a:srgbClr val="0070C0"/>
                </a:solidFill>
              </a:rPr>
              <a:t>takes</a:t>
            </a:r>
            <a:r>
              <a:rPr lang="en-US" sz="2800" b="1" dirty="0" smtClean="0"/>
              <a:t> out + everything from the bins.</a:t>
            </a:r>
            <a:endParaRPr lang="en-US" sz="2800" b="1" dirty="0"/>
          </a:p>
        </p:txBody>
      </p:sp>
      <p:sp>
        <p:nvSpPr>
          <p:cNvPr id="8" name="TextBox 7"/>
          <p:cNvSpPr txBox="1"/>
          <p:nvPr/>
        </p:nvSpPr>
        <p:spPr>
          <a:xfrm>
            <a:off x="990600" y="4191000"/>
            <a:ext cx="5791200" cy="523220"/>
          </a:xfrm>
          <a:prstGeom prst="rect">
            <a:avLst/>
          </a:prstGeom>
          <a:noFill/>
        </p:spPr>
        <p:txBody>
          <a:bodyPr wrap="square" rtlCol="0">
            <a:spAutoFit/>
          </a:bodyPr>
          <a:lstStyle/>
          <a:p>
            <a:r>
              <a:rPr lang="en-US" sz="2800" b="1" dirty="0" smtClean="0"/>
              <a:t>We + </a:t>
            </a:r>
            <a:r>
              <a:rPr lang="en-US" sz="2800" b="1" dirty="0" smtClean="0">
                <a:solidFill>
                  <a:srgbClr val="0070C0"/>
                </a:solidFill>
              </a:rPr>
              <a:t>respect </a:t>
            </a:r>
            <a:r>
              <a:rPr lang="en-US" sz="2800" b="1" dirty="0" smtClean="0"/>
              <a:t>+ him very much.</a:t>
            </a:r>
            <a:endParaRPr lang="en-US" sz="2800" b="1" dirty="0"/>
          </a:p>
        </p:txBody>
      </p:sp>
      <p:sp>
        <p:nvSpPr>
          <p:cNvPr id="9" name="TextBox 8"/>
          <p:cNvSpPr txBox="1"/>
          <p:nvPr/>
        </p:nvSpPr>
        <p:spPr>
          <a:xfrm>
            <a:off x="990600" y="5029200"/>
            <a:ext cx="7315200" cy="1200329"/>
          </a:xfrm>
          <a:prstGeom prst="rect">
            <a:avLst/>
          </a:prstGeom>
          <a:solidFill>
            <a:schemeClr val="accent3">
              <a:lumMod val="60000"/>
              <a:lumOff val="40000"/>
            </a:schemeClr>
          </a:solidFill>
          <a:ln w="3175">
            <a:solidFill>
              <a:schemeClr val="tx1"/>
            </a:solidFill>
          </a:ln>
        </p:spPr>
        <p:txBody>
          <a:bodyPr wrap="square" rtlCol="0">
            <a:spAutoFit/>
          </a:bodyPr>
          <a:lstStyle/>
          <a:p>
            <a:r>
              <a:rPr lang="en-US" sz="2400" b="1" dirty="0" smtClean="0"/>
              <a:t>In simple present tense, the verb takes an ‘s’ or ‘</a:t>
            </a:r>
            <a:r>
              <a:rPr lang="en-US" sz="2400" b="1" dirty="0" err="1" smtClean="0"/>
              <a:t>es’</a:t>
            </a:r>
            <a:r>
              <a:rPr lang="en-US" sz="2400" b="1" dirty="0" smtClean="0"/>
              <a:t> if the subject is 3</a:t>
            </a:r>
            <a:r>
              <a:rPr lang="en-US" sz="2400" b="1" baseline="30000" dirty="0" smtClean="0"/>
              <a:t>rd</a:t>
            </a:r>
            <a:r>
              <a:rPr lang="en-US" sz="2400" b="1" dirty="0" smtClean="0"/>
              <a:t> person singular number ( he. she, it,  </a:t>
            </a:r>
            <a:r>
              <a:rPr lang="en-US" sz="2400" b="1" dirty="0" err="1" smtClean="0"/>
              <a:t>Rahim</a:t>
            </a:r>
            <a:r>
              <a:rPr lang="en-US" sz="2400" b="1" dirty="0" smtClean="0"/>
              <a:t>, </a:t>
            </a:r>
            <a:r>
              <a:rPr lang="en-US" sz="2400" b="1" dirty="0" err="1" smtClean="0"/>
              <a:t>Karim</a:t>
            </a:r>
            <a:r>
              <a:rPr lang="en-US" sz="2400" b="1" dirty="0" smtClean="0"/>
              <a:t> etc). </a:t>
            </a:r>
            <a:endParaRPr lang="en-US" sz="2400" b="1" dirty="0"/>
          </a:p>
        </p:txBody>
      </p:sp>
      <p:sp>
        <p:nvSpPr>
          <p:cNvPr id="10" name="Rectangle 9"/>
          <p:cNvSpPr/>
          <p:nvPr/>
        </p:nvSpPr>
        <p:spPr>
          <a:xfrm>
            <a:off x="0" y="0"/>
            <a:ext cx="9144000"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990600"/>
            <a:ext cx="7162800" cy="1384995"/>
          </a:xfrm>
          <a:prstGeom prst="rect">
            <a:avLst/>
          </a:prstGeom>
          <a:noFill/>
        </p:spPr>
        <p:txBody>
          <a:bodyPr wrap="square" rtlCol="0">
            <a:spAutoFit/>
          </a:bodyPr>
          <a:lstStyle/>
          <a:p>
            <a:pPr algn="ctr"/>
            <a:r>
              <a:rPr lang="en-US" sz="2800" b="1" dirty="0" smtClean="0"/>
              <a:t>Now make five sentences in simple Present Tense about the following pictures.                </a:t>
            </a:r>
            <a:r>
              <a:rPr lang="en-US" sz="2800" b="1" dirty="0" smtClean="0">
                <a:solidFill>
                  <a:srgbClr val="0070C0"/>
                </a:solidFill>
              </a:rPr>
              <a:t>One is done for you :- I read in class six.</a:t>
            </a:r>
            <a:endParaRPr lang="en-US" sz="2800" b="1" dirty="0">
              <a:solidFill>
                <a:srgbClr val="0070C0"/>
              </a:solidFill>
            </a:endParaRPr>
          </a:p>
        </p:txBody>
      </p:sp>
      <p:sp>
        <p:nvSpPr>
          <p:cNvPr id="3" name="TextBox 2"/>
          <p:cNvSpPr txBox="1"/>
          <p:nvPr/>
        </p:nvSpPr>
        <p:spPr>
          <a:xfrm>
            <a:off x="2667000" y="304800"/>
            <a:ext cx="3581400" cy="646331"/>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3600" b="1" dirty="0" smtClean="0"/>
              <a:t>Individual Work</a:t>
            </a:r>
            <a:endParaRPr lang="en-US" sz="3600" b="1" dirty="0"/>
          </a:p>
        </p:txBody>
      </p:sp>
      <p:pic>
        <p:nvPicPr>
          <p:cNvPr id="4" name="Picture 3" descr="images.jpg"/>
          <p:cNvPicPr>
            <a:picLocks noChangeAspect="1"/>
          </p:cNvPicPr>
          <p:nvPr/>
        </p:nvPicPr>
        <p:blipFill>
          <a:blip r:embed="rId3"/>
          <a:stretch>
            <a:fillRect/>
          </a:stretch>
        </p:blipFill>
        <p:spPr>
          <a:xfrm>
            <a:off x="5562600" y="2514600"/>
            <a:ext cx="2057400" cy="1933575"/>
          </a:xfrm>
          <a:prstGeom prst="rect">
            <a:avLst/>
          </a:prstGeom>
        </p:spPr>
      </p:pic>
      <p:pic>
        <p:nvPicPr>
          <p:cNvPr id="5" name="Picture 4" descr="sst.jpg"/>
          <p:cNvPicPr>
            <a:picLocks noChangeAspect="1"/>
          </p:cNvPicPr>
          <p:nvPr/>
        </p:nvPicPr>
        <p:blipFill>
          <a:blip r:embed="rId4"/>
          <a:stretch>
            <a:fillRect/>
          </a:stretch>
        </p:blipFill>
        <p:spPr>
          <a:xfrm>
            <a:off x="838200" y="2514600"/>
            <a:ext cx="1905000" cy="1905000"/>
          </a:xfrm>
          <a:prstGeom prst="rect">
            <a:avLst/>
          </a:prstGeom>
        </p:spPr>
      </p:pic>
      <p:pic>
        <p:nvPicPr>
          <p:cNvPr id="6" name="Picture 5" descr="sun_0.png"/>
          <p:cNvPicPr>
            <a:picLocks noChangeAspect="1"/>
          </p:cNvPicPr>
          <p:nvPr/>
        </p:nvPicPr>
        <p:blipFill>
          <a:blip r:embed="rId5"/>
          <a:stretch>
            <a:fillRect/>
          </a:stretch>
        </p:blipFill>
        <p:spPr>
          <a:xfrm>
            <a:off x="838200" y="4572000"/>
            <a:ext cx="2424283" cy="1828800"/>
          </a:xfrm>
          <a:prstGeom prst="rect">
            <a:avLst/>
          </a:prstGeom>
        </p:spPr>
      </p:pic>
      <p:pic>
        <p:nvPicPr>
          <p:cNvPr id="7" name="Picture 6" descr="football.jpg"/>
          <p:cNvPicPr>
            <a:picLocks noChangeAspect="1"/>
          </p:cNvPicPr>
          <p:nvPr/>
        </p:nvPicPr>
        <p:blipFill>
          <a:blip r:embed="rId6"/>
          <a:stretch>
            <a:fillRect/>
          </a:stretch>
        </p:blipFill>
        <p:spPr>
          <a:xfrm>
            <a:off x="3352800" y="4648200"/>
            <a:ext cx="1828800" cy="1752600"/>
          </a:xfrm>
          <a:prstGeom prst="rect">
            <a:avLst/>
          </a:prstGeom>
          <a:ln w="3175">
            <a:solidFill>
              <a:schemeClr val="tx1"/>
            </a:solidFill>
          </a:ln>
        </p:spPr>
      </p:pic>
      <p:pic>
        <p:nvPicPr>
          <p:cNvPr id="8" name="Picture 7" descr="cow.png"/>
          <p:cNvPicPr>
            <a:picLocks noChangeAspect="1"/>
          </p:cNvPicPr>
          <p:nvPr/>
        </p:nvPicPr>
        <p:blipFill>
          <a:blip r:embed="rId7"/>
          <a:stretch>
            <a:fillRect/>
          </a:stretch>
        </p:blipFill>
        <p:spPr>
          <a:xfrm>
            <a:off x="5257800" y="4648200"/>
            <a:ext cx="2438400" cy="1752600"/>
          </a:xfrm>
          <a:prstGeom prst="rect">
            <a:avLst/>
          </a:prstGeom>
        </p:spPr>
      </p:pic>
      <p:pic>
        <p:nvPicPr>
          <p:cNvPr id="9" name="Picture 8" descr="going.png"/>
          <p:cNvPicPr>
            <a:picLocks noChangeAspect="1"/>
          </p:cNvPicPr>
          <p:nvPr/>
        </p:nvPicPr>
        <p:blipFill>
          <a:blip r:embed="rId8"/>
          <a:stretch>
            <a:fillRect/>
          </a:stretch>
        </p:blipFill>
        <p:spPr>
          <a:xfrm>
            <a:off x="3048000" y="2514600"/>
            <a:ext cx="2286000" cy="1905000"/>
          </a:xfrm>
          <a:prstGeom prst="rect">
            <a:avLst/>
          </a:prstGeom>
        </p:spPr>
      </p:pic>
      <p:sp>
        <p:nvSpPr>
          <p:cNvPr id="10" name="Rectangle 9"/>
          <p:cNvSpPr/>
          <p:nvPr/>
        </p:nvSpPr>
        <p:spPr>
          <a:xfrm>
            <a:off x="0" y="0"/>
            <a:ext cx="9144000"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1"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0-#ppt_h/2"/>
                                          </p:val>
                                        </p:tav>
                                        <p:tav tm="100000">
                                          <p:val>
                                            <p:strVal val="#ppt_y"/>
                                          </p:val>
                                        </p:tav>
                                      </p:tavLst>
                                    </p:anim>
                                  </p:childTnLst>
                                </p:cTn>
                              </p:par>
                            </p:childTnLst>
                          </p:cTn>
                        </p:par>
                        <p:par>
                          <p:cTn id="40" fill="hold">
                            <p:stCondLst>
                              <p:cond delay="1000"/>
                            </p:stCondLst>
                            <p:childTnLst>
                              <p:par>
                                <p:cTn id="41" presetID="2" presetClass="entr" presetSubtype="9"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609600"/>
            <a:ext cx="4191000" cy="646331"/>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600" b="1" dirty="0" smtClean="0"/>
              <a:t>Grammar Focus</a:t>
            </a:r>
            <a:endParaRPr lang="en-US" sz="3600" b="1" dirty="0"/>
          </a:p>
        </p:txBody>
      </p:sp>
      <p:sp>
        <p:nvSpPr>
          <p:cNvPr id="3" name="TextBox 2"/>
          <p:cNvSpPr txBox="1"/>
          <p:nvPr/>
        </p:nvSpPr>
        <p:spPr>
          <a:xfrm>
            <a:off x="914400" y="1524000"/>
            <a:ext cx="3733800" cy="523220"/>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2800" b="1" dirty="0" smtClean="0"/>
              <a:t>Simple Past Tense :</a:t>
            </a:r>
            <a:endParaRPr lang="en-US" sz="2800" b="1" dirty="0"/>
          </a:p>
        </p:txBody>
      </p:sp>
      <p:sp>
        <p:nvSpPr>
          <p:cNvPr id="4" name="TextBox 3"/>
          <p:cNvSpPr txBox="1"/>
          <p:nvPr/>
        </p:nvSpPr>
        <p:spPr>
          <a:xfrm>
            <a:off x="838200" y="2209800"/>
            <a:ext cx="7620000" cy="523220"/>
          </a:xfrm>
          <a:prstGeom prst="rect">
            <a:avLst/>
          </a:prstGeom>
          <a:noFill/>
        </p:spPr>
        <p:txBody>
          <a:bodyPr wrap="square" rtlCol="0">
            <a:spAutoFit/>
          </a:bodyPr>
          <a:lstStyle/>
          <a:p>
            <a:r>
              <a:rPr lang="en-US" sz="2800" b="1" dirty="0" smtClean="0"/>
              <a:t>Structure : Sub + Past from of verb + </a:t>
            </a:r>
            <a:r>
              <a:rPr lang="en-US" sz="2800" b="1" dirty="0" err="1" smtClean="0"/>
              <a:t>obj</a:t>
            </a:r>
            <a:r>
              <a:rPr lang="en-US" sz="2800" b="1" dirty="0" smtClean="0"/>
              <a:t> / ext.</a:t>
            </a:r>
            <a:endParaRPr lang="en-US" sz="2800" b="1" dirty="0"/>
          </a:p>
        </p:txBody>
      </p:sp>
      <p:sp>
        <p:nvSpPr>
          <p:cNvPr id="5" name="TextBox 4"/>
          <p:cNvSpPr txBox="1"/>
          <p:nvPr/>
        </p:nvSpPr>
        <p:spPr>
          <a:xfrm>
            <a:off x="914400" y="2895600"/>
            <a:ext cx="7162800" cy="523220"/>
          </a:xfrm>
          <a:prstGeom prst="rect">
            <a:avLst/>
          </a:prstGeom>
          <a:noFill/>
        </p:spPr>
        <p:txBody>
          <a:bodyPr wrap="square" rtlCol="0">
            <a:spAutoFit/>
          </a:bodyPr>
          <a:lstStyle/>
          <a:p>
            <a:r>
              <a:rPr lang="en-US" sz="2800" b="1" dirty="0" smtClean="0"/>
              <a:t>Bulbul + </a:t>
            </a:r>
            <a:r>
              <a:rPr lang="en-US" sz="2800" b="1" dirty="0" smtClean="0">
                <a:solidFill>
                  <a:srgbClr val="0070C0"/>
                </a:solidFill>
              </a:rPr>
              <a:t>was </a:t>
            </a:r>
            <a:r>
              <a:rPr lang="en-US" sz="2800" b="1" dirty="0" smtClean="0"/>
              <a:t>+ sick for + two days.</a:t>
            </a:r>
            <a:endParaRPr lang="en-US" sz="2800" b="1" dirty="0"/>
          </a:p>
        </p:txBody>
      </p:sp>
      <p:sp>
        <p:nvSpPr>
          <p:cNvPr id="6" name="TextBox 5"/>
          <p:cNvSpPr txBox="1"/>
          <p:nvPr/>
        </p:nvSpPr>
        <p:spPr>
          <a:xfrm>
            <a:off x="914400" y="3505200"/>
            <a:ext cx="7239000" cy="523220"/>
          </a:xfrm>
          <a:prstGeom prst="rect">
            <a:avLst/>
          </a:prstGeom>
          <a:noFill/>
        </p:spPr>
        <p:txBody>
          <a:bodyPr wrap="square" rtlCol="0">
            <a:spAutoFit/>
          </a:bodyPr>
          <a:lstStyle/>
          <a:p>
            <a:r>
              <a:rPr lang="en-US" sz="2800" b="1" dirty="0" smtClean="0"/>
              <a:t>He + </a:t>
            </a:r>
            <a:r>
              <a:rPr lang="en-US" sz="2800" b="1" dirty="0" smtClean="0">
                <a:solidFill>
                  <a:srgbClr val="0070C0"/>
                </a:solidFill>
              </a:rPr>
              <a:t>came</a:t>
            </a:r>
            <a:r>
              <a:rPr lang="en-US" sz="2800" b="1" dirty="0" smtClean="0"/>
              <a:t> + to </a:t>
            </a:r>
            <a:r>
              <a:rPr lang="en-US" sz="2800" b="1" dirty="0" err="1" smtClean="0"/>
              <a:t>Sankar</a:t>
            </a:r>
            <a:r>
              <a:rPr lang="en-US" sz="2800" b="1" dirty="0" smtClean="0"/>
              <a:t>.</a:t>
            </a:r>
            <a:endParaRPr lang="en-US" sz="2800" b="1" dirty="0"/>
          </a:p>
        </p:txBody>
      </p:sp>
      <p:sp>
        <p:nvSpPr>
          <p:cNvPr id="8" name="TextBox 7"/>
          <p:cNvSpPr txBox="1"/>
          <p:nvPr/>
        </p:nvSpPr>
        <p:spPr>
          <a:xfrm>
            <a:off x="914400" y="4114800"/>
            <a:ext cx="5791200" cy="523220"/>
          </a:xfrm>
          <a:prstGeom prst="rect">
            <a:avLst/>
          </a:prstGeom>
          <a:noFill/>
        </p:spPr>
        <p:txBody>
          <a:bodyPr wrap="square" rtlCol="0">
            <a:spAutoFit/>
          </a:bodyPr>
          <a:lstStyle/>
          <a:p>
            <a:r>
              <a:rPr lang="en-US" sz="2800" b="1" dirty="0" smtClean="0"/>
              <a:t>They + </a:t>
            </a:r>
            <a:r>
              <a:rPr lang="en-US" sz="2800" b="1" dirty="0" smtClean="0">
                <a:solidFill>
                  <a:srgbClr val="0070C0"/>
                </a:solidFill>
              </a:rPr>
              <a:t>were</a:t>
            </a:r>
            <a:r>
              <a:rPr lang="en-US" sz="2800" b="1" dirty="0" smtClean="0"/>
              <a:t> +  in great trouble.</a:t>
            </a:r>
            <a:endParaRPr lang="en-US" sz="2800" b="1" dirty="0"/>
          </a:p>
        </p:txBody>
      </p:sp>
      <p:sp>
        <p:nvSpPr>
          <p:cNvPr id="9" name="TextBox 8"/>
          <p:cNvSpPr txBox="1"/>
          <p:nvPr/>
        </p:nvSpPr>
        <p:spPr>
          <a:xfrm>
            <a:off x="990600" y="5029200"/>
            <a:ext cx="7315200" cy="830997"/>
          </a:xfrm>
          <a:prstGeom prst="rect">
            <a:avLst/>
          </a:prstGeom>
          <a:solidFill>
            <a:schemeClr val="accent3">
              <a:lumMod val="60000"/>
              <a:lumOff val="40000"/>
            </a:schemeClr>
          </a:solidFill>
          <a:ln w="3175">
            <a:solidFill>
              <a:schemeClr val="tx1"/>
            </a:solidFill>
          </a:ln>
        </p:spPr>
        <p:txBody>
          <a:bodyPr wrap="square" rtlCol="0">
            <a:spAutoFit/>
          </a:bodyPr>
          <a:lstStyle/>
          <a:p>
            <a:r>
              <a:rPr lang="en-US" sz="2400" b="1" dirty="0" smtClean="0"/>
              <a:t>In simple Past Tense, the verb is always in its past form (e.g. Got, Became, worked, etc).</a:t>
            </a:r>
            <a:endParaRPr lang="en-US" sz="2400" b="1" dirty="0"/>
          </a:p>
        </p:txBody>
      </p:sp>
      <p:sp>
        <p:nvSpPr>
          <p:cNvPr id="10" name="Rectangle 9"/>
          <p:cNvSpPr/>
          <p:nvPr/>
        </p:nvSpPr>
        <p:spPr>
          <a:xfrm>
            <a:off x="0" y="0"/>
            <a:ext cx="9144000"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8"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381000"/>
            <a:ext cx="4038600" cy="707886"/>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4000" b="1" dirty="0" smtClean="0"/>
              <a:t>Pair works.</a:t>
            </a:r>
            <a:endParaRPr lang="en-US" sz="4000" b="1" dirty="0"/>
          </a:p>
        </p:txBody>
      </p:sp>
      <p:sp>
        <p:nvSpPr>
          <p:cNvPr id="3" name="TextBox 2"/>
          <p:cNvSpPr txBox="1"/>
          <p:nvPr/>
        </p:nvSpPr>
        <p:spPr>
          <a:xfrm>
            <a:off x="685800" y="1371600"/>
            <a:ext cx="7620000" cy="830997"/>
          </a:xfrm>
          <a:prstGeom prst="rect">
            <a:avLst/>
          </a:prstGeom>
          <a:noFill/>
        </p:spPr>
        <p:txBody>
          <a:bodyPr wrap="square" rtlCol="0">
            <a:spAutoFit/>
          </a:bodyPr>
          <a:lstStyle/>
          <a:p>
            <a:r>
              <a:rPr lang="en-US" sz="2400" b="1" dirty="0" smtClean="0"/>
              <a:t>Now go to the text and find out all the verbs. If the verbs is in the present tense then turn into them past tense.</a:t>
            </a:r>
            <a:endParaRPr lang="en-US" sz="2400" b="1" dirty="0"/>
          </a:p>
        </p:txBody>
      </p:sp>
      <p:sp>
        <p:nvSpPr>
          <p:cNvPr id="4" name="TextBox 3"/>
          <p:cNvSpPr txBox="1"/>
          <p:nvPr/>
        </p:nvSpPr>
        <p:spPr>
          <a:xfrm>
            <a:off x="2743200" y="2209800"/>
            <a:ext cx="3581400" cy="461665"/>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2400" b="1" dirty="0" smtClean="0"/>
              <a:t>One is done for you.</a:t>
            </a:r>
            <a:endParaRPr lang="en-US" sz="2400" b="1" dirty="0"/>
          </a:p>
        </p:txBody>
      </p:sp>
      <p:graphicFrame>
        <p:nvGraphicFramePr>
          <p:cNvPr id="6" name="Table 5"/>
          <p:cNvGraphicFramePr>
            <a:graphicFrameLocks noGrp="1"/>
          </p:cNvGraphicFramePr>
          <p:nvPr/>
        </p:nvGraphicFramePr>
        <p:xfrm>
          <a:off x="1143000" y="2895600"/>
          <a:ext cx="6858000" cy="3581400"/>
        </p:xfrm>
        <a:graphic>
          <a:graphicData uri="http://schemas.openxmlformats.org/drawingml/2006/table">
            <a:tbl>
              <a:tblPr firstRow="1" bandRow="1">
                <a:tableStyleId>{5C22544A-7EE6-4342-B048-85BDC9FD1C3A}</a:tableStyleId>
              </a:tblPr>
              <a:tblGrid>
                <a:gridCol w="3429000"/>
                <a:gridCol w="3429000"/>
              </a:tblGrid>
              <a:tr h="596900">
                <a:tc>
                  <a:txBody>
                    <a:bodyPr/>
                    <a:lstStyle/>
                    <a:p>
                      <a:pPr algn="ctr"/>
                      <a:r>
                        <a:rPr lang="en-US" sz="2800" dirty="0" smtClean="0"/>
                        <a:t>Present Tense</a:t>
                      </a:r>
                      <a:endParaRPr lang="en-US" sz="2800" dirty="0"/>
                    </a:p>
                  </a:txBody>
                  <a:tcPr/>
                </a:tc>
                <a:tc>
                  <a:txBody>
                    <a:bodyPr/>
                    <a:lstStyle/>
                    <a:p>
                      <a:pPr algn="ctr"/>
                      <a:r>
                        <a:rPr lang="en-US" sz="2800" dirty="0" smtClean="0"/>
                        <a:t>Past Tense</a:t>
                      </a:r>
                      <a:endParaRPr lang="en-US" sz="2800" dirty="0"/>
                    </a:p>
                  </a:txBody>
                  <a:tcPr/>
                </a:tc>
              </a:tr>
              <a:tr h="596900">
                <a:tc>
                  <a:txBody>
                    <a:bodyPr/>
                    <a:lstStyle/>
                    <a:p>
                      <a:r>
                        <a:rPr lang="en-US" sz="2400" b="1" dirty="0" smtClean="0"/>
                        <a:t>Wakes up</a:t>
                      </a:r>
                      <a:endParaRPr lang="en-US" sz="2400" b="1" dirty="0"/>
                    </a:p>
                  </a:txBody>
                  <a:tcPr/>
                </a:tc>
                <a:tc>
                  <a:txBody>
                    <a:bodyPr/>
                    <a:lstStyle/>
                    <a:p>
                      <a:r>
                        <a:rPr lang="en-US" sz="2400" b="1" dirty="0" smtClean="0"/>
                        <a:t>Woke up</a:t>
                      </a:r>
                      <a:endParaRPr lang="en-US" sz="2400" b="1" dirty="0"/>
                    </a:p>
                  </a:txBody>
                  <a:tcPr/>
                </a:tc>
              </a:tr>
              <a:tr h="596900">
                <a:tc>
                  <a:txBody>
                    <a:bodyPr/>
                    <a:lstStyle/>
                    <a:p>
                      <a:r>
                        <a:rPr lang="en-US" sz="2400" b="1" dirty="0" smtClean="0"/>
                        <a:t>Walks</a:t>
                      </a:r>
                      <a:endParaRPr lang="en-US" sz="2400" b="1" dirty="0"/>
                    </a:p>
                  </a:txBody>
                  <a:tcPr/>
                </a:tc>
                <a:tc>
                  <a:txBody>
                    <a:bodyPr/>
                    <a:lstStyle/>
                    <a:p>
                      <a:endParaRPr lang="en-US" dirty="0"/>
                    </a:p>
                  </a:txBody>
                  <a:tcPr/>
                </a:tc>
              </a:tr>
              <a:tr h="596900">
                <a:tc>
                  <a:txBody>
                    <a:bodyPr/>
                    <a:lstStyle/>
                    <a:p>
                      <a:r>
                        <a:rPr lang="en-US" sz="2400" b="1" dirty="0" smtClean="0"/>
                        <a:t>Are</a:t>
                      </a:r>
                      <a:endParaRPr lang="en-US" sz="2400" b="1" dirty="0"/>
                    </a:p>
                  </a:txBody>
                  <a:tcPr/>
                </a:tc>
                <a:tc>
                  <a:txBody>
                    <a:bodyPr/>
                    <a:lstStyle/>
                    <a:p>
                      <a:endParaRPr lang="en-US" dirty="0"/>
                    </a:p>
                  </a:txBody>
                  <a:tcPr/>
                </a:tc>
              </a:tr>
              <a:tr h="596900">
                <a:tc>
                  <a:txBody>
                    <a:bodyPr/>
                    <a:lstStyle/>
                    <a:p>
                      <a:r>
                        <a:rPr lang="en-US" sz="2400" b="1" dirty="0" smtClean="0"/>
                        <a:t>Does</a:t>
                      </a:r>
                      <a:endParaRPr lang="en-US" sz="2400" b="1" dirty="0"/>
                    </a:p>
                  </a:txBody>
                  <a:tcPr/>
                </a:tc>
                <a:tc>
                  <a:txBody>
                    <a:bodyPr/>
                    <a:lstStyle/>
                    <a:p>
                      <a:endParaRPr lang="en-US"/>
                    </a:p>
                  </a:txBody>
                  <a:tcPr/>
                </a:tc>
              </a:tr>
              <a:tr h="596900">
                <a:tc>
                  <a:txBody>
                    <a:bodyPr/>
                    <a:lstStyle/>
                    <a:p>
                      <a:r>
                        <a:rPr lang="en-US" sz="2400" b="1" dirty="0" smtClean="0"/>
                        <a:t>Takes out</a:t>
                      </a:r>
                      <a:endParaRPr lang="en-US" sz="2400" b="1" dirty="0"/>
                    </a:p>
                  </a:txBody>
                  <a:tcPr/>
                </a:tc>
                <a:tc>
                  <a:txBody>
                    <a:bodyPr/>
                    <a:lstStyle/>
                    <a:p>
                      <a:endParaRPr lang="en-US" dirty="0"/>
                    </a:p>
                  </a:txBody>
                  <a:tcPr/>
                </a:tc>
              </a:tr>
            </a:tbl>
          </a:graphicData>
        </a:graphic>
      </p:graphicFrame>
      <p:sp>
        <p:nvSpPr>
          <p:cNvPr id="7" name="Rectangle 6"/>
          <p:cNvSpPr/>
          <p:nvPr/>
        </p:nvSpPr>
        <p:spPr>
          <a:xfrm>
            <a:off x="0" y="0"/>
            <a:ext cx="9144000"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jpg"/>
          <p:cNvPicPr>
            <a:picLocks noChangeAspect="1"/>
          </p:cNvPicPr>
          <p:nvPr/>
        </p:nvPicPr>
        <p:blipFill>
          <a:blip r:embed="rId3"/>
          <a:stretch>
            <a:fillRect/>
          </a:stretch>
        </p:blipFill>
        <p:spPr>
          <a:xfrm>
            <a:off x="1600200" y="1447800"/>
            <a:ext cx="4136571" cy="28599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loud Callout 2"/>
          <p:cNvSpPr/>
          <p:nvPr/>
        </p:nvSpPr>
        <p:spPr>
          <a:xfrm>
            <a:off x="5791200" y="609600"/>
            <a:ext cx="2819400" cy="2133600"/>
          </a:xfrm>
          <a:prstGeom prst="cloudCallout">
            <a:avLst>
              <a:gd name="adj1" fmla="val -91186"/>
              <a:gd name="adj2" fmla="val 53269"/>
            </a:avLst>
          </a:prstGeom>
          <a:noFill/>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70C0"/>
                </a:solidFill>
                <a:latin typeface="Times New Roman" pitchFamily="18" charset="0"/>
                <a:cs typeface="Times New Roman" pitchFamily="18" charset="0"/>
              </a:rPr>
              <a:t>HOME WORK</a:t>
            </a:r>
            <a:endParaRPr lang="en-US" sz="3600" b="1" dirty="0">
              <a:solidFill>
                <a:srgbClr val="0070C0"/>
              </a:solidFill>
              <a:latin typeface="Times New Roman" pitchFamily="18" charset="0"/>
              <a:cs typeface="Times New Roman" pitchFamily="18" charset="0"/>
            </a:endParaRPr>
          </a:p>
        </p:txBody>
      </p:sp>
      <p:sp>
        <p:nvSpPr>
          <p:cNvPr id="5" name="TextBox 4"/>
          <p:cNvSpPr txBox="1"/>
          <p:nvPr/>
        </p:nvSpPr>
        <p:spPr>
          <a:xfrm>
            <a:off x="1066800" y="4648200"/>
            <a:ext cx="7162800" cy="830997"/>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2400" b="1" dirty="0" smtClean="0">
                <a:latin typeface="Times New Roman" pitchFamily="18" charset="0"/>
                <a:cs typeface="Times New Roman" pitchFamily="18" charset="0"/>
              </a:rPr>
              <a:t>Think of a person who works in your area to help you live well. Write a composition on this person .</a:t>
            </a:r>
            <a:endParaRPr lang="en-US" sz="2400" b="1" dirty="0">
              <a:latin typeface="Times New Roman" pitchFamily="18" charset="0"/>
              <a:cs typeface="Times New Roman" pitchFamily="18" charset="0"/>
            </a:endParaRPr>
          </a:p>
        </p:txBody>
      </p:sp>
      <p:sp>
        <p:nvSpPr>
          <p:cNvPr id="6" name="Rectangle 5"/>
          <p:cNvSpPr/>
          <p:nvPr/>
        </p:nvSpPr>
        <p:spPr>
          <a:xfrm>
            <a:off x="0" y="0"/>
            <a:ext cx="9144000"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300969_142672782549986_708389158_n.jpg"/>
          <p:cNvPicPr>
            <a:picLocks noChangeAspect="1"/>
          </p:cNvPicPr>
          <p:nvPr/>
        </p:nvPicPr>
        <p:blipFill>
          <a:blip r:embed="rId3"/>
          <a:stretch>
            <a:fillRect/>
          </a:stretch>
        </p:blipFill>
        <p:spPr>
          <a:xfrm>
            <a:off x="2057400" y="762000"/>
            <a:ext cx="4724400"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26" name="WordArt 2"/>
          <p:cNvSpPr>
            <a:spLocks noChangeArrowheads="1" noChangeShapeType="1" noTextEdit="1"/>
          </p:cNvSpPr>
          <p:nvPr/>
        </p:nvSpPr>
        <p:spPr bwMode="auto">
          <a:xfrm>
            <a:off x="1600200" y="4419600"/>
            <a:ext cx="5867400" cy="153352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WELCOME</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
        <p:nvSpPr>
          <p:cNvPr id="2" name="Rectangle 1"/>
          <p:cNvSpPr/>
          <p:nvPr/>
        </p:nvSpPr>
        <p:spPr>
          <a:xfrm>
            <a:off x="0" y="0"/>
            <a:ext cx="9144000"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28600"/>
            <a:ext cx="6248400" cy="1600200"/>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effectLst>
                  <a:outerShdw blurRad="76200" dist="50800" dir="5400000" algn="tl" rotWithShape="0">
                    <a:srgbClr val="000000">
                      <a:alpha val="65000"/>
                    </a:srgbClr>
                  </a:outerShdw>
                </a:effectLst>
                <a:latin typeface="Book Antiqua" pitchFamily="18" charset="0"/>
                <a:cs typeface="MonooMJ" pitchFamily="2" charset="0"/>
              </a:rPr>
              <a:t>Acknowledgement</a:t>
            </a:r>
            <a:endParaRPr lang="en-US" sz="4000" b="1" spc="50" dirty="0">
              <a:ln w="11430"/>
              <a:effectLst>
                <a:outerShdw blurRad="76200" dist="50800" dir="5400000" algn="tl" rotWithShape="0">
                  <a:srgbClr val="000000">
                    <a:alpha val="65000"/>
                  </a:srgbClr>
                </a:outerShdw>
              </a:effectLst>
              <a:latin typeface="Book Antiqua" pitchFamily="18" charset="0"/>
              <a:cs typeface="MonooMJ" pitchFamily="2" charset="0"/>
            </a:endParaRPr>
          </a:p>
        </p:txBody>
      </p:sp>
      <p:sp>
        <p:nvSpPr>
          <p:cNvPr id="5" name="TextBox 4"/>
          <p:cNvSpPr txBox="1"/>
          <p:nvPr/>
        </p:nvSpPr>
        <p:spPr>
          <a:xfrm>
            <a:off x="762000" y="2028735"/>
            <a:ext cx="7924800" cy="1200329"/>
          </a:xfrm>
          <a:prstGeom prst="rect">
            <a:avLst/>
          </a:prstGeom>
          <a:noFill/>
          <a:ln w="38100">
            <a:solidFill>
              <a:schemeClr val="tx1"/>
            </a:solidFill>
          </a:ln>
        </p:spPr>
        <p:txBody>
          <a:bodyPr wrap="square" rtlCol="0">
            <a:spAutoFit/>
          </a:bodyPr>
          <a:lstStyle/>
          <a:p>
            <a:pPr algn="ctr"/>
            <a:r>
              <a:rPr lang="en-US" sz="2400" b="1" dirty="0" smtClean="0">
                <a:solidFill>
                  <a:srgbClr val="003399"/>
                </a:solidFill>
                <a:latin typeface="Book Antiqua" pitchFamily="18" charset="0"/>
                <a:cs typeface="Nikosh" pitchFamily="2" charset="0"/>
              </a:rPr>
              <a:t>We would like to express our cordial gratitude to the  Ministry of Education, Directorate of Secondary &amp; Higher Education, NCTB, a2i</a:t>
            </a:r>
            <a:endParaRPr lang="en-US" sz="2400" b="1" dirty="0">
              <a:solidFill>
                <a:srgbClr val="003399"/>
              </a:solidFill>
              <a:latin typeface="Book Antiqua" pitchFamily="18" charset="0"/>
              <a:cs typeface="Nikosh" pitchFamily="2" charset="0"/>
            </a:endParaRPr>
          </a:p>
        </p:txBody>
      </p:sp>
      <p:sp>
        <p:nvSpPr>
          <p:cNvPr id="3" name="Rectangle 2"/>
          <p:cNvSpPr/>
          <p:nvPr/>
        </p:nvSpPr>
        <p:spPr>
          <a:xfrm>
            <a:off x="0" y="0"/>
            <a:ext cx="9144000" cy="6858000"/>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695700" y="3387520"/>
            <a:ext cx="1905000" cy="752565"/>
          </a:xfrm>
          <a:prstGeom prst="ellipse">
            <a:avLst/>
          </a:prstGeom>
          <a:solidFill>
            <a:schemeClr val="tx1">
              <a:lumMod val="95000"/>
              <a:lumOff val="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latin typeface="Book Antiqua" pitchFamily="18" charset="0"/>
                <a:cs typeface="Nikosh" pitchFamily="2" charset="0"/>
              </a:rPr>
              <a:t>and</a:t>
            </a:r>
          </a:p>
        </p:txBody>
      </p:sp>
      <p:sp>
        <p:nvSpPr>
          <p:cNvPr id="8" name="Rectangle 7"/>
          <p:cNvSpPr/>
          <p:nvPr/>
        </p:nvSpPr>
        <p:spPr>
          <a:xfrm>
            <a:off x="838200" y="4298541"/>
            <a:ext cx="7772400" cy="2129555"/>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3399"/>
                </a:solidFill>
                <a:latin typeface="Book Antiqua" pitchFamily="18" charset="0"/>
                <a:cs typeface="Nikosh" pitchFamily="2" charset="0"/>
              </a:rPr>
              <a:t>the panel of honorable editors ( Md. Jahangir </a:t>
            </a:r>
            <a:r>
              <a:rPr lang="en-US" sz="2400" b="1" dirty="0" err="1">
                <a:solidFill>
                  <a:srgbClr val="003399"/>
                </a:solidFill>
                <a:latin typeface="Book Antiqua" pitchFamily="18" charset="0"/>
                <a:cs typeface="Nikosh" pitchFamily="2" charset="0"/>
              </a:rPr>
              <a:t>Hasan</a:t>
            </a:r>
            <a:r>
              <a:rPr lang="en-US" sz="2400" b="1" dirty="0">
                <a:solidFill>
                  <a:srgbClr val="003399"/>
                </a:solidFill>
                <a:latin typeface="Book Antiqua" pitchFamily="18" charset="0"/>
                <a:cs typeface="Nikosh" pitchFamily="2" charset="0"/>
              </a:rPr>
              <a:t>,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a:t>
            </a:r>
            <a:r>
              <a:rPr lang="en-US" sz="2400" b="1" dirty="0" err="1">
                <a:solidFill>
                  <a:srgbClr val="003399"/>
                </a:solidFill>
                <a:latin typeface="Book Antiqua" pitchFamily="18" charset="0"/>
                <a:cs typeface="Nikosh" pitchFamily="2" charset="0"/>
              </a:rPr>
              <a:t>Rangpur</a:t>
            </a:r>
            <a:r>
              <a:rPr lang="en-US" sz="2400" b="1" dirty="0">
                <a:solidFill>
                  <a:srgbClr val="003399"/>
                </a:solidFill>
                <a:latin typeface="Book Antiqua" pitchFamily="18" charset="0"/>
                <a:cs typeface="Nikosh" pitchFamily="2" charset="0"/>
              </a:rPr>
              <a:t>, </a:t>
            </a:r>
            <a:r>
              <a:rPr lang="en-US" sz="2400" b="1" dirty="0" err="1" smtClean="0">
                <a:solidFill>
                  <a:srgbClr val="003399"/>
                </a:solidFill>
                <a:latin typeface="Book Antiqua" pitchFamily="18" charset="0"/>
                <a:cs typeface="Nikosh" pitchFamily="2" charset="0"/>
              </a:rPr>
              <a:t>Ranjit</a:t>
            </a:r>
            <a:r>
              <a:rPr lang="en-US" sz="2400" b="1" dirty="0" smtClean="0">
                <a:solidFill>
                  <a:srgbClr val="003399"/>
                </a:solidFill>
                <a:latin typeface="Book Antiqua" pitchFamily="18" charset="0"/>
                <a:cs typeface="Nikosh" pitchFamily="2" charset="0"/>
              </a:rPr>
              <a:t> </a:t>
            </a:r>
            <a:r>
              <a:rPr lang="en-US" sz="2400" b="1" dirty="0" err="1">
                <a:solidFill>
                  <a:srgbClr val="003399"/>
                </a:solidFill>
                <a:latin typeface="Book Antiqua" pitchFamily="18" charset="0"/>
                <a:cs typeface="Nikosh" pitchFamily="2" charset="0"/>
              </a:rPr>
              <a:t>Poddar</a:t>
            </a:r>
            <a:r>
              <a:rPr lang="en-US" sz="2400" b="1" dirty="0">
                <a:solidFill>
                  <a:srgbClr val="003399"/>
                </a:solidFill>
                <a:latin typeface="Book Antiqua" pitchFamily="18" charset="0"/>
                <a:cs typeface="Nikosh" pitchFamily="2" charset="0"/>
              </a:rPr>
              <a:t>,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Dhaka, and </a:t>
            </a:r>
            <a:r>
              <a:rPr lang="en-US" sz="2400" b="1" dirty="0" err="1">
                <a:solidFill>
                  <a:srgbClr val="003399"/>
                </a:solidFill>
                <a:latin typeface="Book Antiqua" pitchFamily="18" charset="0"/>
                <a:cs typeface="Nikosh" pitchFamily="2" charset="0"/>
              </a:rPr>
              <a:t>Urmila</a:t>
            </a:r>
            <a:r>
              <a:rPr lang="en-US" sz="2400" b="1" dirty="0">
                <a:solidFill>
                  <a:srgbClr val="003399"/>
                </a:solidFill>
                <a:latin typeface="Book Antiqua" pitchFamily="18" charset="0"/>
                <a:cs typeface="Nikosh" pitchFamily="2" charset="0"/>
              </a:rPr>
              <a:t> Ahmed,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Dhaka, to enrich the contents.</a:t>
            </a:r>
          </a:p>
        </p:txBody>
      </p:sp>
      <p:sp>
        <p:nvSpPr>
          <p:cNvPr id="9" name="Rectangle 8"/>
          <p:cNvSpPr/>
          <p:nvPr/>
        </p:nvSpPr>
        <p:spPr>
          <a:xfrm>
            <a:off x="76200" y="76200"/>
            <a:ext cx="8991600" cy="6705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84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ank.jpg"/>
          <p:cNvPicPr>
            <a:picLocks noChangeAspect="1"/>
          </p:cNvPicPr>
          <p:nvPr/>
        </p:nvPicPr>
        <p:blipFill>
          <a:blip r:embed="rId3"/>
          <a:stretch>
            <a:fillRect/>
          </a:stretch>
        </p:blipFill>
        <p:spPr>
          <a:xfrm>
            <a:off x="1744683" y="1219200"/>
            <a:ext cx="5771407"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0" y="0"/>
            <a:ext cx="9144000"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524000" y="609600"/>
            <a:ext cx="5867400" cy="1066800"/>
          </a:xfrm>
          <a:prstGeom prst="ellipseRibbon2">
            <a:avLst/>
          </a:prstGeom>
          <a:solidFill>
            <a:schemeClr val="accent5">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70C0"/>
                </a:solidFill>
                <a:latin typeface="Elephant" pitchFamily="18" charset="0"/>
                <a:cs typeface="Times New Roman" pitchFamily="18" charset="0"/>
              </a:rPr>
              <a:t>IDENTITY</a:t>
            </a:r>
            <a:endParaRPr lang="en-US" sz="3200" dirty="0">
              <a:solidFill>
                <a:srgbClr val="0070C0"/>
              </a:solidFill>
              <a:latin typeface="Elephant" pitchFamily="18" charset="0"/>
              <a:cs typeface="Times New Roman" pitchFamily="18" charset="0"/>
            </a:endParaRPr>
          </a:p>
        </p:txBody>
      </p:sp>
      <p:pic>
        <p:nvPicPr>
          <p:cNvPr id="3" name="Picture 2" descr="Myself.jpg"/>
          <p:cNvPicPr>
            <a:picLocks noChangeAspect="1"/>
          </p:cNvPicPr>
          <p:nvPr/>
        </p:nvPicPr>
        <p:blipFill>
          <a:blip r:embed="rId3"/>
          <a:stretch>
            <a:fillRect/>
          </a:stretch>
        </p:blipFill>
        <p:spPr>
          <a:xfrm>
            <a:off x="1600200" y="2209800"/>
            <a:ext cx="1496291" cy="206137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Picture 3" descr="hg.jpg"/>
          <p:cNvPicPr>
            <a:picLocks noChangeAspect="1"/>
          </p:cNvPicPr>
          <p:nvPr/>
        </p:nvPicPr>
        <p:blipFill>
          <a:blip r:embed="rId4"/>
          <a:stretch>
            <a:fillRect/>
          </a:stretch>
        </p:blipFill>
        <p:spPr>
          <a:xfrm>
            <a:off x="5997868" y="2209800"/>
            <a:ext cx="1488782" cy="2057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p:cNvSpPr txBox="1"/>
          <p:nvPr/>
        </p:nvSpPr>
        <p:spPr>
          <a:xfrm>
            <a:off x="990600" y="4648200"/>
            <a:ext cx="3429000" cy="1292662"/>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dirty="0" smtClean="0">
                <a:latin typeface="Times New Roman" pitchFamily="18" charset="0"/>
                <a:cs typeface="Times New Roman" pitchFamily="18" charset="0"/>
              </a:rPr>
              <a:t>SK. Md. </a:t>
            </a:r>
            <a:r>
              <a:rPr lang="en-US" sz="2400" dirty="0" err="1" smtClean="0">
                <a:latin typeface="Times New Roman" pitchFamily="18" charset="0"/>
                <a:cs typeface="Times New Roman" pitchFamily="18" charset="0"/>
              </a:rPr>
              <a:t>Harunar</a:t>
            </a:r>
            <a:r>
              <a:rPr lang="en-US" sz="2400" dirty="0" smtClean="0">
                <a:latin typeface="Times New Roman" pitchFamily="18" charset="0"/>
                <a:cs typeface="Times New Roman" pitchFamily="18" charset="0"/>
              </a:rPr>
              <a:t> Rashid</a:t>
            </a: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Senior Assist: Teacher</a:t>
            </a:r>
          </a:p>
          <a:p>
            <a:pPr algn="ctr"/>
            <a:r>
              <a:rPr lang="en-US" dirty="0" err="1" smtClean="0">
                <a:latin typeface="Times New Roman" pitchFamily="18" charset="0"/>
                <a:cs typeface="Times New Roman" pitchFamily="18" charset="0"/>
              </a:rPr>
              <a:t>Sonatola</a:t>
            </a:r>
            <a:r>
              <a:rPr lang="en-US" dirty="0" smtClean="0">
                <a:latin typeface="Times New Roman" pitchFamily="18" charset="0"/>
                <a:cs typeface="Times New Roman" pitchFamily="18" charset="0"/>
              </a:rPr>
              <a:t> Model High School,      </a:t>
            </a:r>
            <a:r>
              <a:rPr lang="en-US" dirty="0" err="1" smtClean="0">
                <a:latin typeface="Times New Roman" pitchFamily="18" charset="0"/>
                <a:cs typeface="Times New Roman" pitchFamily="18" charset="0"/>
              </a:rPr>
              <a:t>Sonatola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Bogra</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7" name="TextBox 6"/>
          <p:cNvSpPr txBox="1"/>
          <p:nvPr/>
        </p:nvSpPr>
        <p:spPr>
          <a:xfrm>
            <a:off x="5181600" y="4648200"/>
            <a:ext cx="3200400" cy="1200329"/>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dirty="0" smtClean="0">
                <a:latin typeface="Times New Roman" pitchFamily="18" charset="0"/>
                <a:cs typeface="Times New Roman" pitchFamily="18" charset="0"/>
              </a:rPr>
              <a:t>ENGLISH FOR TODAY</a:t>
            </a:r>
          </a:p>
          <a:p>
            <a:pPr algn="ctr"/>
            <a:r>
              <a:rPr lang="en-US" dirty="0" smtClean="0">
                <a:latin typeface="Times New Roman" pitchFamily="18" charset="0"/>
                <a:cs typeface="Times New Roman" pitchFamily="18" charset="0"/>
              </a:rPr>
              <a:t>CLASS : SIX</a:t>
            </a:r>
          </a:p>
          <a:p>
            <a:pPr algn="ctr"/>
            <a:r>
              <a:rPr lang="en-US" dirty="0" smtClean="0">
                <a:latin typeface="Times New Roman" pitchFamily="18" charset="0"/>
                <a:cs typeface="Times New Roman" pitchFamily="18" charset="0"/>
              </a:rPr>
              <a:t>UNIT  - 5</a:t>
            </a:r>
          </a:p>
          <a:p>
            <a:pPr algn="ctr"/>
            <a:r>
              <a:rPr lang="en-US" smtClean="0">
                <a:latin typeface="Times New Roman" pitchFamily="18" charset="0"/>
                <a:cs typeface="Times New Roman" pitchFamily="18" charset="0"/>
              </a:rPr>
              <a:t>Lesson : -</a:t>
            </a:r>
            <a:endParaRPr lang="en-US" dirty="0" smtClean="0">
              <a:latin typeface="Times New Roman" pitchFamily="18" charset="0"/>
              <a:cs typeface="Times New Roman" pitchFamily="18" charset="0"/>
            </a:endParaRPr>
          </a:p>
        </p:txBody>
      </p:sp>
      <p:pic>
        <p:nvPicPr>
          <p:cNvPr id="8" name="Picture 7" descr="School.jpg"/>
          <p:cNvPicPr>
            <a:picLocks noChangeAspect="1"/>
          </p:cNvPicPr>
          <p:nvPr/>
        </p:nvPicPr>
        <p:blipFill>
          <a:blip r:embed="rId5" cstate="print"/>
          <a:stretch>
            <a:fillRect/>
          </a:stretch>
        </p:blipFill>
        <p:spPr>
          <a:xfrm>
            <a:off x="3657600" y="2438400"/>
            <a:ext cx="1987296" cy="13190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Rectangle 8"/>
          <p:cNvSpPr/>
          <p:nvPr/>
        </p:nvSpPr>
        <p:spPr>
          <a:xfrm>
            <a:off x="0" y="0"/>
            <a:ext cx="9144000"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1+#ppt_w/2"/>
                                          </p:val>
                                        </p:tav>
                                        <p:tav tm="100000">
                                          <p:val>
                                            <p:strVal val="#ppt_x"/>
                                          </p:val>
                                        </p:tav>
                                      </p:tavLst>
                                    </p:anim>
                                    <p:anim calcmode="lin" valueType="num">
                                      <p:cBhvr additive="base">
                                        <p:cTn id="14" dur="2000" fill="hold"/>
                                        <p:tgtEl>
                                          <p:spTgt spid="3"/>
                                        </p:tgtEl>
                                        <p:attrNameLst>
                                          <p:attrName>ppt_y</p:attrName>
                                        </p:attrNameLst>
                                      </p:cBhvr>
                                      <p:tavLst>
                                        <p:tav tm="0">
                                          <p:val>
                                            <p:strVal val="0-#ppt_h/2"/>
                                          </p:val>
                                        </p:tav>
                                        <p:tav tm="100000">
                                          <p:val>
                                            <p:strVal val="#ppt_y"/>
                                          </p:val>
                                        </p:tav>
                                      </p:tavLst>
                                    </p:anim>
                                  </p:childTnLst>
                                </p:cTn>
                              </p:par>
                              <p:par>
                                <p:cTn id="15" presetID="2" presetClass="entr" presetSubtype="9"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0-#ppt_w/2"/>
                                          </p:val>
                                        </p:tav>
                                        <p:tav tm="100000">
                                          <p:val>
                                            <p:strVal val="#ppt_x"/>
                                          </p:val>
                                        </p:tav>
                                      </p:tavLst>
                                    </p:anim>
                                    <p:anim calcmode="lin" valueType="num">
                                      <p:cBhvr additive="base">
                                        <p:cTn id="18"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2000" fill="hold"/>
                                        <p:tgtEl>
                                          <p:spTgt spid="6"/>
                                        </p:tgtEl>
                                        <p:attrNameLst>
                                          <p:attrName>ppt_x</p:attrName>
                                        </p:attrNameLst>
                                      </p:cBhvr>
                                      <p:tavLst>
                                        <p:tav tm="0">
                                          <p:val>
                                            <p:strVal val="1+#ppt_w/2"/>
                                          </p:val>
                                        </p:tav>
                                        <p:tav tm="100000">
                                          <p:val>
                                            <p:strVal val="#ppt_x"/>
                                          </p:val>
                                        </p:tav>
                                      </p:tavLst>
                                    </p:anim>
                                    <p:anim calcmode="lin" valueType="num">
                                      <p:cBhvr additive="base">
                                        <p:cTn id="24" dur="20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0" fill="hold"/>
                                        <p:tgtEl>
                                          <p:spTgt spid="7"/>
                                        </p:tgtEl>
                                        <p:attrNameLst>
                                          <p:attrName>ppt_x</p:attrName>
                                        </p:attrNameLst>
                                      </p:cBhvr>
                                      <p:tavLst>
                                        <p:tav tm="0">
                                          <p:val>
                                            <p:strVal val="0-#ppt_w/2"/>
                                          </p:val>
                                        </p:tav>
                                        <p:tav tm="100000">
                                          <p:val>
                                            <p:strVal val="#ppt_x"/>
                                          </p:val>
                                        </p:tav>
                                      </p:tavLst>
                                    </p:anim>
                                    <p:anim calcmode="lin" valueType="num">
                                      <p:cBhvr additive="base">
                                        <p:cTn id="2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5257800"/>
            <a:ext cx="7391400" cy="106680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itchFamily="18" charset="0"/>
                <a:cs typeface="Times New Roman" pitchFamily="18" charset="0"/>
              </a:rPr>
              <a:t>T: Do you know when do we say thank to any person ?</a:t>
            </a:r>
            <a:endParaRPr lang="en-US" sz="2800" dirty="0">
              <a:latin typeface="Times New Roman" pitchFamily="18" charset="0"/>
              <a:cs typeface="Times New Roman" pitchFamily="18" charset="0"/>
            </a:endParaRPr>
          </a:p>
        </p:txBody>
      </p:sp>
      <p:sp>
        <p:nvSpPr>
          <p:cNvPr id="8" name="Rectangle 7"/>
          <p:cNvSpPr/>
          <p:nvPr/>
        </p:nvSpPr>
        <p:spPr>
          <a:xfrm>
            <a:off x="990600" y="5257800"/>
            <a:ext cx="7772400" cy="106680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S: Sir, when any person acts, thinks and works good, we say -thank you.</a:t>
            </a:r>
            <a:endParaRPr lang="en-US" sz="3200" dirty="0">
              <a:latin typeface="Times New Roman" pitchFamily="18" charset="0"/>
              <a:cs typeface="Times New Roman" pitchFamily="18" charset="0"/>
            </a:endParaRPr>
          </a:p>
        </p:txBody>
      </p:sp>
      <p:pic>
        <p:nvPicPr>
          <p:cNvPr id="9" name="Picture 8" descr="Thank.jpg"/>
          <p:cNvPicPr>
            <a:picLocks noChangeAspect="1"/>
          </p:cNvPicPr>
          <p:nvPr/>
        </p:nvPicPr>
        <p:blipFill>
          <a:blip r:embed="rId3"/>
          <a:stretch>
            <a:fillRect/>
          </a:stretch>
        </p:blipFill>
        <p:spPr>
          <a:xfrm>
            <a:off x="2667000" y="1600200"/>
            <a:ext cx="43434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2133600" y="533400"/>
            <a:ext cx="5181600" cy="523220"/>
          </a:xfrm>
          <a:prstGeom prst="rect">
            <a:avLst/>
          </a:prstGeom>
          <a:solidFill>
            <a:schemeClr val="accent5">
              <a:lumMod val="40000"/>
              <a:lumOff val="60000"/>
            </a:schemeClr>
          </a:solidFill>
          <a:ln w="19050">
            <a:solidFill>
              <a:schemeClr val="tx1"/>
            </a:solidFill>
          </a:ln>
        </p:spPr>
        <p:txBody>
          <a:bodyPr wrap="square" rtlCol="0">
            <a:spAutoFit/>
          </a:bodyPr>
          <a:lstStyle/>
          <a:p>
            <a:pPr algn="ctr"/>
            <a:r>
              <a:rPr lang="en-US" sz="2800" dirty="0" smtClean="0">
                <a:latin typeface="Elephant" pitchFamily="18" charset="0"/>
              </a:rPr>
              <a:t>Mind Set-up.</a:t>
            </a:r>
            <a:endParaRPr lang="en-US" sz="2800" dirty="0">
              <a:latin typeface="Elephant" pitchFamily="18" charset="0"/>
            </a:endParaRPr>
          </a:p>
        </p:txBody>
      </p:sp>
      <p:sp>
        <p:nvSpPr>
          <p:cNvPr id="7" name="Rectangle 6"/>
          <p:cNvSpPr/>
          <p:nvPr/>
        </p:nvSpPr>
        <p:spPr>
          <a:xfrm>
            <a:off x="0" y="0"/>
            <a:ext cx="9144000"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Right)">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hank.jpg"/>
          <p:cNvPicPr>
            <a:picLocks noChangeAspect="1"/>
          </p:cNvPicPr>
          <p:nvPr/>
        </p:nvPicPr>
        <p:blipFill>
          <a:blip r:embed="rId3"/>
          <a:stretch>
            <a:fillRect/>
          </a:stretch>
        </p:blipFill>
        <p:spPr>
          <a:xfrm>
            <a:off x="381000" y="381000"/>
            <a:ext cx="8305800" cy="609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p:cNvSpPr/>
          <p:nvPr/>
        </p:nvSpPr>
        <p:spPr>
          <a:xfrm>
            <a:off x="1676400" y="533400"/>
            <a:ext cx="6019800" cy="6858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70C0"/>
                </a:solidFill>
                <a:latin typeface="Elephant" pitchFamily="18" charset="0"/>
                <a:cs typeface="Times New Roman" pitchFamily="18" charset="0"/>
              </a:rPr>
              <a:t>Today`s topic </a:t>
            </a:r>
            <a:endParaRPr lang="en-US" sz="2800" dirty="0">
              <a:solidFill>
                <a:srgbClr val="0070C0"/>
              </a:solidFill>
              <a:latin typeface="Elephant" pitchFamily="18" charset="0"/>
              <a:cs typeface="Times New Roman" pitchFamily="18" charset="0"/>
            </a:endParaRPr>
          </a:p>
        </p:txBody>
      </p:sp>
      <p:sp>
        <p:nvSpPr>
          <p:cNvPr id="14" name="TextBox 13"/>
          <p:cNvSpPr txBox="1"/>
          <p:nvPr/>
        </p:nvSpPr>
        <p:spPr>
          <a:xfrm>
            <a:off x="990600" y="5486400"/>
            <a:ext cx="7162800" cy="769441"/>
          </a:xfrm>
          <a:prstGeom prst="rect">
            <a:avLst/>
          </a:prstGeom>
          <a:solidFill>
            <a:schemeClr val="accent6">
              <a:lumMod val="40000"/>
              <a:lumOff val="60000"/>
            </a:schemeClr>
          </a:solidFill>
          <a:ln w="38100">
            <a:solidFill>
              <a:schemeClr val="tx1"/>
            </a:solidFill>
          </a:ln>
        </p:spPr>
        <p:txBody>
          <a:bodyPr wrap="square" rtlCol="0">
            <a:spAutoFit/>
          </a:bodyPr>
          <a:lstStyle/>
          <a:p>
            <a:pPr algn="ctr"/>
            <a:r>
              <a:rPr lang="en-US" sz="4400" dirty="0" smtClean="0">
                <a:latin typeface="Elephant" pitchFamily="18" charset="0"/>
              </a:rPr>
              <a:t>Thanks for your work.</a:t>
            </a:r>
            <a:endParaRPr lang="en-US" sz="4400" dirty="0">
              <a:latin typeface="Elephant" pitchFamily="18" charset="0"/>
            </a:endParaRPr>
          </a:p>
        </p:txBody>
      </p:sp>
      <p:sp>
        <p:nvSpPr>
          <p:cNvPr id="6" name="Rectangle 5"/>
          <p:cNvSpPr/>
          <p:nvPr/>
        </p:nvSpPr>
        <p:spPr>
          <a:xfrm>
            <a:off x="0" y="0"/>
            <a:ext cx="9144000"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1+#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828800" y="685800"/>
            <a:ext cx="5638800" cy="762000"/>
          </a:xfrm>
          <a:prstGeom prst="round2Diag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Learning  outcomes</a:t>
            </a:r>
            <a:endParaRPr lang="en-US" sz="3600" dirty="0">
              <a:latin typeface="Times New Roman" pitchFamily="18" charset="0"/>
              <a:cs typeface="Times New Roman" pitchFamily="18" charset="0"/>
            </a:endParaRPr>
          </a:p>
        </p:txBody>
      </p:sp>
      <p:sp>
        <p:nvSpPr>
          <p:cNvPr id="3" name="Rounded Rectangle 2"/>
          <p:cNvSpPr/>
          <p:nvPr/>
        </p:nvSpPr>
        <p:spPr>
          <a:xfrm>
            <a:off x="1143000" y="1905000"/>
            <a:ext cx="7010400" cy="3962400"/>
          </a:xfrm>
          <a:prstGeom prst="round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Times New Roman" pitchFamily="18" charset="0"/>
                <a:cs typeface="Times New Roman" pitchFamily="18" charset="0"/>
              </a:rPr>
              <a:t>After completing this lessons </a:t>
            </a:r>
            <a:r>
              <a:rPr lang="en-US" sz="2400" dirty="0" err="1" smtClean="0">
                <a:latin typeface="Times New Roman" pitchFamily="18" charset="0"/>
                <a:cs typeface="Times New Roman" pitchFamily="18" charset="0"/>
              </a:rPr>
              <a:t>tudents</a:t>
            </a:r>
            <a:r>
              <a:rPr lang="en-US" sz="2400" dirty="0" smtClean="0">
                <a:latin typeface="Times New Roman" pitchFamily="18" charset="0"/>
                <a:cs typeface="Times New Roman" pitchFamily="18" charset="0"/>
              </a:rPr>
              <a:t> will be able to-</a:t>
            </a:r>
          </a:p>
          <a:p>
            <a:endParaRPr lang="en-US" sz="2400" dirty="0" smtClean="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 read and understand texts through silent reading.</a:t>
            </a:r>
          </a:p>
          <a:p>
            <a:pPr>
              <a:buFont typeface="Wingdings" pitchFamily="2" charset="2"/>
              <a:buChar char="Ø"/>
            </a:pPr>
            <a:r>
              <a:rPr lang="en-US" sz="2400" dirty="0" smtClean="0">
                <a:latin typeface="Times New Roman" pitchFamily="18" charset="0"/>
                <a:cs typeface="Times New Roman" pitchFamily="18" charset="0"/>
              </a:rPr>
              <a:t> infer meaning from context </a:t>
            </a:r>
          </a:p>
          <a:p>
            <a:pPr>
              <a:buFont typeface="Wingdings" pitchFamily="2" charset="2"/>
              <a:buChar char="Ø"/>
            </a:pPr>
            <a:r>
              <a:rPr lang="en-US" sz="2400" dirty="0" smtClean="0">
                <a:latin typeface="Times New Roman" pitchFamily="18" charset="0"/>
                <a:cs typeface="Times New Roman" pitchFamily="18" charset="0"/>
              </a:rPr>
              <a:t>Listen for information.</a:t>
            </a:r>
          </a:p>
          <a:p>
            <a:pPr>
              <a:buFont typeface="Wingdings" pitchFamily="2" charset="2"/>
              <a:buChar char="Ø"/>
            </a:pPr>
            <a:r>
              <a:rPr lang="en-US" sz="2400" dirty="0" smtClean="0">
                <a:latin typeface="Times New Roman" pitchFamily="18" charset="0"/>
                <a:cs typeface="Times New Roman" pitchFamily="18" charset="0"/>
              </a:rPr>
              <a:t> ask and answer questions</a:t>
            </a:r>
          </a:p>
          <a:p>
            <a:pPr>
              <a:buFont typeface="Wingdings" pitchFamily="2" charset="2"/>
              <a:buChar char="Ø"/>
            </a:pPr>
            <a:r>
              <a:rPr lang="en-US" sz="2400" dirty="0" smtClean="0">
                <a:latin typeface="Times New Roman" pitchFamily="18" charset="0"/>
                <a:cs typeface="Times New Roman" pitchFamily="18" charset="0"/>
              </a:rPr>
              <a:t>Write answers to questions and composition.</a:t>
            </a:r>
            <a:endParaRPr lang="en-US" sz="2400" dirty="0">
              <a:latin typeface="Times New Roman" pitchFamily="18" charset="0"/>
              <a:cs typeface="Times New Roman" pitchFamily="18" charset="0"/>
            </a:endParaRPr>
          </a:p>
        </p:txBody>
      </p:sp>
      <p:sp>
        <p:nvSpPr>
          <p:cNvPr id="4" name="Rectangle 3"/>
          <p:cNvSpPr/>
          <p:nvPr/>
        </p:nvSpPr>
        <p:spPr>
          <a:xfrm>
            <a:off x="0" y="0"/>
            <a:ext cx="9144000"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228600"/>
            <a:ext cx="7620000" cy="830997"/>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Open your book. Look and say. Use suitable words from the box to describe the occupation of each person below.</a:t>
            </a:r>
            <a:endParaRPr lang="en-US" sz="2400" b="1" dirty="0">
              <a:latin typeface="Times New Roman" pitchFamily="18" charset="0"/>
              <a:cs typeface="Times New Roman" pitchFamily="18" charset="0"/>
            </a:endParaRPr>
          </a:p>
        </p:txBody>
      </p:sp>
      <p:sp>
        <p:nvSpPr>
          <p:cNvPr id="4" name="Rectangle 3"/>
          <p:cNvSpPr/>
          <p:nvPr/>
        </p:nvSpPr>
        <p:spPr>
          <a:xfrm>
            <a:off x="990600" y="1066800"/>
            <a:ext cx="7315200" cy="762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		</a:t>
            </a:r>
            <a:endParaRPr lang="en-US" dirty="0">
              <a:solidFill>
                <a:srgbClr val="002060"/>
              </a:solidFill>
            </a:endParaRPr>
          </a:p>
        </p:txBody>
      </p:sp>
      <p:sp>
        <p:nvSpPr>
          <p:cNvPr id="14" name="TextBox 13"/>
          <p:cNvSpPr txBox="1"/>
          <p:nvPr/>
        </p:nvSpPr>
        <p:spPr>
          <a:xfrm>
            <a:off x="1371600" y="1066800"/>
            <a:ext cx="2362200" cy="369332"/>
          </a:xfrm>
          <a:prstGeom prst="rect">
            <a:avLst/>
          </a:prstGeom>
          <a:noFill/>
        </p:spPr>
        <p:txBody>
          <a:bodyPr wrap="square" rtlCol="0">
            <a:spAutoFit/>
          </a:bodyPr>
          <a:lstStyle/>
          <a:p>
            <a:r>
              <a:rPr lang="en-US" dirty="0" smtClean="0">
                <a:solidFill>
                  <a:srgbClr val="002060"/>
                </a:solidFill>
                <a:latin typeface="Elephant" pitchFamily="18" charset="0"/>
                <a:cs typeface="Times New Roman" pitchFamily="18" charset="0"/>
              </a:rPr>
              <a:t>Newspaper hawker</a:t>
            </a:r>
            <a:endParaRPr lang="en-US" dirty="0">
              <a:latin typeface="Elephant" pitchFamily="18" charset="0"/>
              <a:cs typeface="Times New Roman" pitchFamily="18" charset="0"/>
            </a:endParaRPr>
          </a:p>
        </p:txBody>
      </p:sp>
      <p:sp>
        <p:nvSpPr>
          <p:cNvPr id="15" name="TextBox 14"/>
          <p:cNvSpPr txBox="1"/>
          <p:nvPr/>
        </p:nvSpPr>
        <p:spPr>
          <a:xfrm>
            <a:off x="3810000" y="1066800"/>
            <a:ext cx="2133600" cy="369332"/>
          </a:xfrm>
          <a:prstGeom prst="rect">
            <a:avLst/>
          </a:prstGeom>
          <a:noFill/>
        </p:spPr>
        <p:txBody>
          <a:bodyPr wrap="square" rtlCol="0">
            <a:spAutoFit/>
          </a:bodyPr>
          <a:lstStyle/>
          <a:p>
            <a:r>
              <a:rPr lang="en-US" dirty="0" smtClean="0">
                <a:solidFill>
                  <a:srgbClr val="002060"/>
                </a:solidFill>
                <a:latin typeface="Elephant" pitchFamily="18" charset="0"/>
                <a:cs typeface="Times New Roman" pitchFamily="18" charset="0"/>
              </a:rPr>
              <a:t>Rickshaw-puller</a:t>
            </a:r>
            <a:endParaRPr lang="en-US" dirty="0">
              <a:latin typeface="Elephant" pitchFamily="18" charset="0"/>
              <a:cs typeface="Times New Roman" pitchFamily="18" charset="0"/>
            </a:endParaRPr>
          </a:p>
        </p:txBody>
      </p:sp>
      <p:sp>
        <p:nvSpPr>
          <p:cNvPr id="16" name="TextBox 15"/>
          <p:cNvSpPr txBox="1"/>
          <p:nvPr/>
        </p:nvSpPr>
        <p:spPr>
          <a:xfrm>
            <a:off x="6477000" y="1066800"/>
            <a:ext cx="1143000" cy="369332"/>
          </a:xfrm>
          <a:prstGeom prst="rect">
            <a:avLst/>
          </a:prstGeom>
          <a:noFill/>
        </p:spPr>
        <p:txBody>
          <a:bodyPr wrap="square" rtlCol="0">
            <a:spAutoFit/>
          </a:bodyPr>
          <a:lstStyle/>
          <a:p>
            <a:r>
              <a:rPr lang="en-US" dirty="0" smtClean="0">
                <a:solidFill>
                  <a:srgbClr val="002060"/>
                </a:solidFill>
                <a:latin typeface="Elephant" pitchFamily="18" charset="0"/>
                <a:cs typeface="Times New Roman" pitchFamily="18" charset="0"/>
              </a:rPr>
              <a:t>waiter</a:t>
            </a:r>
            <a:endParaRPr lang="en-US" dirty="0">
              <a:latin typeface="Elephant" pitchFamily="18" charset="0"/>
              <a:cs typeface="Times New Roman" pitchFamily="18" charset="0"/>
            </a:endParaRPr>
          </a:p>
        </p:txBody>
      </p:sp>
      <p:sp>
        <p:nvSpPr>
          <p:cNvPr id="18" name="TextBox 17"/>
          <p:cNvSpPr txBox="1"/>
          <p:nvPr/>
        </p:nvSpPr>
        <p:spPr>
          <a:xfrm>
            <a:off x="1600200" y="1447800"/>
            <a:ext cx="1143000" cy="369332"/>
          </a:xfrm>
          <a:prstGeom prst="rect">
            <a:avLst/>
          </a:prstGeom>
          <a:noFill/>
        </p:spPr>
        <p:txBody>
          <a:bodyPr wrap="square" rtlCol="0">
            <a:spAutoFit/>
          </a:bodyPr>
          <a:lstStyle/>
          <a:p>
            <a:pPr algn="ctr"/>
            <a:r>
              <a:rPr lang="en-US" dirty="0" smtClean="0">
                <a:solidFill>
                  <a:srgbClr val="002060"/>
                </a:solidFill>
                <a:latin typeface="Elephant" pitchFamily="18" charset="0"/>
                <a:cs typeface="Times New Roman" pitchFamily="18" charset="0"/>
              </a:rPr>
              <a:t>nurse</a:t>
            </a:r>
            <a:endParaRPr lang="en-US" dirty="0">
              <a:latin typeface="Elephant" pitchFamily="18" charset="0"/>
              <a:cs typeface="Times New Roman" pitchFamily="18" charset="0"/>
            </a:endParaRPr>
          </a:p>
        </p:txBody>
      </p:sp>
      <p:sp>
        <p:nvSpPr>
          <p:cNvPr id="19" name="TextBox 18"/>
          <p:cNvSpPr txBox="1"/>
          <p:nvPr/>
        </p:nvSpPr>
        <p:spPr>
          <a:xfrm>
            <a:off x="4038600" y="1447800"/>
            <a:ext cx="1143000" cy="369332"/>
          </a:xfrm>
          <a:prstGeom prst="rect">
            <a:avLst/>
          </a:prstGeom>
          <a:noFill/>
        </p:spPr>
        <p:txBody>
          <a:bodyPr wrap="square" rtlCol="0">
            <a:spAutoFit/>
          </a:bodyPr>
          <a:lstStyle/>
          <a:p>
            <a:r>
              <a:rPr lang="en-US" dirty="0" smtClean="0">
                <a:solidFill>
                  <a:srgbClr val="002060"/>
                </a:solidFill>
                <a:latin typeface="Elephant" pitchFamily="18" charset="0"/>
                <a:cs typeface="Times New Roman" pitchFamily="18" charset="0"/>
              </a:rPr>
              <a:t>cleaner</a:t>
            </a:r>
            <a:endParaRPr lang="en-US" dirty="0">
              <a:latin typeface="Elephant" pitchFamily="18" charset="0"/>
              <a:cs typeface="Times New Roman" pitchFamily="18" charset="0"/>
            </a:endParaRPr>
          </a:p>
        </p:txBody>
      </p:sp>
      <p:sp>
        <p:nvSpPr>
          <p:cNvPr id="20" name="TextBox 19"/>
          <p:cNvSpPr txBox="1"/>
          <p:nvPr/>
        </p:nvSpPr>
        <p:spPr>
          <a:xfrm>
            <a:off x="6096000" y="1447800"/>
            <a:ext cx="1600200" cy="369332"/>
          </a:xfrm>
          <a:prstGeom prst="rect">
            <a:avLst/>
          </a:prstGeom>
          <a:noFill/>
        </p:spPr>
        <p:txBody>
          <a:bodyPr wrap="square" rtlCol="0">
            <a:spAutoFit/>
          </a:bodyPr>
          <a:lstStyle/>
          <a:p>
            <a:pPr algn="ctr"/>
            <a:r>
              <a:rPr lang="en-US" dirty="0" smtClean="0">
                <a:solidFill>
                  <a:srgbClr val="002060"/>
                </a:solidFill>
                <a:latin typeface="Elephant" pitchFamily="18" charset="0"/>
                <a:cs typeface="Times New Roman" pitchFamily="18" charset="0"/>
              </a:rPr>
              <a:t>postman</a:t>
            </a:r>
            <a:endParaRPr lang="en-US" dirty="0">
              <a:latin typeface="Elephant" pitchFamily="18" charset="0"/>
              <a:cs typeface="Times New Roman"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133600"/>
            <a:ext cx="182880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newspaperhawker.jpg"/>
          <p:cNvPicPr>
            <a:picLocks noChangeAspect="1"/>
          </p:cNvPicPr>
          <p:nvPr/>
        </p:nvPicPr>
        <p:blipFill>
          <a:blip r:embed="rId4"/>
          <a:stretch>
            <a:fillRect/>
          </a:stretch>
        </p:blipFill>
        <p:spPr>
          <a:xfrm>
            <a:off x="914400" y="4419600"/>
            <a:ext cx="19050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waiter1.jpg"/>
          <p:cNvPicPr>
            <a:picLocks noChangeAspect="1"/>
          </p:cNvPicPr>
          <p:nvPr/>
        </p:nvPicPr>
        <p:blipFill>
          <a:blip r:embed="rId5"/>
          <a:stretch>
            <a:fillRect/>
          </a:stretch>
        </p:blipFill>
        <p:spPr>
          <a:xfrm>
            <a:off x="3657600" y="2133600"/>
            <a:ext cx="198120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nurse.jpg"/>
          <p:cNvPicPr>
            <a:picLocks noChangeAspect="1"/>
          </p:cNvPicPr>
          <p:nvPr/>
        </p:nvPicPr>
        <p:blipFill>
          <a:blip r:embed="rId6"/>
          <a:stretch>
            <a:fillRect/>
          </a:stretch>
        </p:blipFill>
        <p:spPr>
          <a:xfrm>
            <a:off x="3657600" y="4419600"/>
            <a:ext cx="19812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descr="sweeper2.jpg"/>
          <p:cNvPicPr>
            <a:picLocks noChangeAspect="1"/>
          </p:cNvPicPr>
          <p:nvPr/>
        </p:nvPicPr>
        <p:blipFill>
          <a:blip r:embed="rId7"/>
          <a:stretch>
            <a:fillRect/>
          </a:stretch>
        </p:blipFill>
        <p:spPr>
          <a:xfrm>
            <a:off x="6553200" y="2133600"/>
            <a:ext cx="1704975"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descr="postman.jpg"/>
          <p:cNvPicPr>
            <a:picLocks noChangeAspect="1"/>
          </p:cNvPicPr>
          <p:nvPr/>
        </p:nvPicPr>
        <p:blipFill>
          <a:blip r:embed="rId8"/>
          <a:stretch>
            <a:fillRect/>
          </a:stretch>
        </p:blipFill>
        <p:spPr>
          <a:xfrm>
            <a:off x="6629400" y="4419600"/>
            <a:ext cx="1743075"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Rectangle 21"/>
          <p:cNvSpPr/>
          <p:nvPr/>
        </p:nvSpPr>
        <p:spPr>
          <a:xfrm>
            <a:off x="0" y="0"/>
            <a:ext cx="9144000"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path" presetSubtype="0" accel="50000" decel="50000" fill="hold" grpId="0" nodeType="clickEffect">
                                  <p:stCondLst>
                                    <p:cond delay="0"/>
                                  </p:stCondLst>
                                  <p:childTnLst>
                                    <p:animMotion origin="layout" path="M 3.33333E-6 3.46821E-6 L -0.07084 0.77225 " pathEditMode="relative" rAng="0" ptsTypes="AA">
                                      <p:cBhvr>
                                        <p:cTn id="32" dur="2000" fill="hold"/>
                                        <p:tgtEl>
                                          <p:spTgt spid="14"/>
                                        </p:tgtEl>
                                        <p:attrNameLst>
                                          <p:attrName>ppt_x</p:attrName>
                                          <p:attrName>ppt_y</p:attrName>
                                        </p:attrNameLst>
                                      </p:cBhvr>
                                      <p:rCtr x="-3500" y="38600"/>
                                    </p:animMotion>
                                  </p:childTnLst>
                                </p:cTn>
                              </p:par>
                            </p:childTnLst>
                          </p:cTn>
                        </p:par>
                      </p:childTnLst>
                    </p:cTn>
                  </p:par>
                  <p:par>
                    <p:cTn id="33" fill="hold">
                      <p:stCondLst>
                        <p:cond delay="indefinite"/>
                      </p:stCondLst>
                      <p:childTnLst>
                        <p:par>
                          <p:cTn id="34" fill="hold">
                            <p:stCondLst>
                              <p:cond delay="0"/>
                            </p:stCondLst>
                            <p:childTnLst>
                              <p:par>
                                <p:cTn id="35" presetID="49" presetClass="path" presetSubtype="0" accel="50000" decel="50000" fill="hold" grpId="0" nodeType="clickEffect">
                                  <p:stCondLst>
                                    <p:cond delay="0"/>
                                  </p:stCondLst>
                                  <p:childTnLst>
                                    <p:animMotion origin="layout" path="M -3.33333E-6 3.46821E-6 L -0.33333 0.40601 " pathEditMode="relative" rAng="0" ptsTypes="AA">
                                      <p:cBhvr>
                                        <p:cTn id="36" dur="2000" fill="hold"/>
                                        <p:tgtEl>
                                          <p:spTgt spid="15"/>
                                        </p:tgtEl>
                                        <p:attrNameLst>
                                          <p:attrName>ppt_x</p:attrName>
                                          <p:attrName>ppt_y</p:attrName>
                                        </p:attrNameLst>
                                      </p:cBhvr>
                                      <p:rCtr x="-16700" y="20300"/>
                                    </p:animMotion>
                                  </p:childTnLst>
                                </p:cTn>
                              </p:par>
                            </p:childTnLst>
                          </p:cTn>
                        </p:par>
                      </p:childTnLst>
                    </p:cTn>
                  </p:par>
                  <p:par>
                    <p:cTn id="37" fill="hold">
                      <p:stCondLst>
                        <p:cond delay="indefinite"/>
                      </p:stCondLst>
                      <p:childTnLst>
                        <p:par>
                          <p:cTn id="38" fill="hold">
                            <p:stCondLst>
                              <p:cond delay="0"/>
                            </p:stCondLst>
                            <p:childTnLst>
                              <p:par>
                                <p:cTn id="39" presetID="49" presetClass="path" presetSubtype="0" accel="50000" decel="50000" fill="hold" grpId="0" nodeType="clickEffect">
                                  <p:stCondLst>
                                    <p:cond delay="0"/>
                                  </p:stCondLst>
                                  <p:childTnLst>
                                    <p:animMotion origin="layout" path="M -0.07916 0.02867 L -0.27916 0.41711 " pathEditMode="relative" rAng="0" ptsTypes="AA">
                                      <p:cBhvr>
                                        <p:cTn id="40" dur="2000" fill="hold"/>
                                        <p:tgtEl>
                                          <p:spTgt spid="16"/>
                                        </p:tgtEl>
                                        <p:attrNameLst>
                                          <p:attrName>ppt_x</p:attrName>
                                          <p:attrName>ppt_y</p:attrName>
                                        </p:attrNameLst>
                                      </p:cBhvr>
                                      <p:rCtr x="-10000" y="19400"/>
                                    </p:animMotion>
                                  </p:childTnLst>
                                </p:cTn>
                              </p:par>
                            </p:childTnLst>
                          </p:cTn>
                        </p:par>
                      </p:childTnLst>
                    </p:cTn>
                  </p:par>
                  <p:par>
                    <p:cTn id="41" fill="hold">
                      <p:stCondLst>
                        <p:cond delay="indefinite"/>
                      </p:stCondLst>
                      <p:childTnLst>
                        <p:par>
                          <p:cTn id="42" fill="hold">
                            <p:stCondLst>
                              <p:cond delay="0"/>
                            </p:stCondLst>
                            <p:childTnLst>
                              <p:par>
                                <p:cTn id="43" presetID="49" presetClass="path" presetSubtype="0" accel="50000" decel="50000" fill="hold" grpId="0" nodeType="clickEffect">
                                  <p:stCondLst>
                                    <p:cond delay="0"/>
                                  </p:stCondLst>
                                  <p:childTnLst>
                                    <p:animMotion origin="layout" path="M 0 2.13873E-6 L 0.2625 0.70566 " pathEditMode="relative" rAng="0" ptsTypes="AA">
                                      <p:cBhvr>
                                        <p:cTn id="44" dur="2000" fill="hold"/>
                                        <p:tgtEl>
                                          <p:spTgt spid="18"/>
                                        </p:tgtEl>
                                        <p:attrNameLst>
                                          <p:attrName>ppt_x</p:attrName>
                                          <p:attrName>ppt_y</p:attrName>
                                        </p:attrNameLst>
                                      </p:cBhvr>
                                      <p:rCtr x="13100" y="35300"/>
                                    </p:animMotion>
                                  </p:childTnLst>
                                </p:cTn>
                              </p:par>
                            </p:childTnLst>
                          </p:cTn>
                        </p:par>
                      </p:childTnLst>
                    </p:cTn>
                  </p:par>
                  <p:par>
                    <p:cTn id="45" fill="hold">
                      <p:stCondLst>
                        <p:cond delay="indefinite"/>
                      </p:stCondLst>
                      <p:childTnLst>
                        <p:par>
                          <p:cTn id="46" fill="hold">
                            <p:stCondLst>
                              <p:cond delay="0"/>
                            </p:stCondLst>
                            <p:childTnLst>
                              <p:par>
                                <p:cTn id="47" presetID="49" presetClass="path" presetSubtype="0" accel="50000" decel="50000" fill="hold" grpId="0" nodeType="clickEffect">
                                  <p:stCondLst>
                                    <p:cond delay="0"/>
                                  </p:stCondLst>
                                  <p:childTnLst>
                                    <p:animMotion origin="layout" path="M 3.33333E-6 2.13873E-6 L 0.30416 0.35052 " pathEditMode="relative" rAng="0" ptsTypes="AA">
                                      <p:cBhvr>
                                        <p:cTn id="48" dur="2000" fill="hold"/>
                                        <p:tgtEl>
                                          <p:spTgt spid="19"/>
                                        </p:tgtEl>
                                        <p:attrNameLst>
                                          <p:attrName>ppt_x</p:attrName>
                                          <p:attrName>ppt_y</p:attrName>
                                        </p:attrNameLst>
                                      </p:cBhvr>
                                      <p:rCtr x="15200" y="17500"/>
                                    </p:animMotion>
                                  </p:childTnLst>
                                </p:cTn>
                              </p:par>
                            </p:childTnLst>
                          </p:cTn>
                        </p:par>
                      </p:childTnLst>
                    </p:cTn>
                  </p:par>
                  <p:par>
                    <p:cTn id="49" fill="hold">
                      <p:stCondLst>
                        <p:cond delay="indefinite"/>
                      </p:stCondLst>
                      <p:childTnLst>
                        <p:par>
                          <p:cTn id="50" fill="hold">
                            <p:stCondLst>
                              <p:cond delay="0"/>
                            </p:stCondLst>
                            <p:childTnLst>
                              <p:par>
                                <p:cTn id="51" presetID="49" presetClass="path" presetSubtype="0" accel="50000" decel="50000" fill="hold" grpId="0" nodeType="clickEffect">
                                  <p:stCondLst>
                                    <p:cond delay="0"/>
                                  </p:stCondLst>
                                  <p:childTnLst>
                                    <p:animMotion origin="layout" path="M 3.33333E-6 2.13873E-6 L 0.0625 0.70566 " pathEditMode="relative" rAng="0" ptsTypes="AA">
                                      <p:cBhvr>
                                        <p:cTn id="52" dur="2000" fill="hold"/>
                                        <p:tgtEl>
                                          <p:spTgt spid="20"/>
                                        </p:tgtEl>
                                        <p:attrNameLst>
                                          <p:attrName>ppt_x</p:attrName>
                                          <p:attrName>ppt_y</p:attrName>
                                        </p:attrNameLst>
                                      </p:cBhvr>
                                      <p:rCtr x="3100" y="35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52600" y="533400"/>
            <a:ext cx="5334000" cy="1143000"/>
          </a:xfrm>
          <a:prstGeom prst="down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rPr>
              <a:t>Let’ watch a video clip</a:t>
            </a:r>
            <a:endParaRPr lang="en-US" sz="3600" b="1" dirty="0">
              <a:solidFill>
                <a:srgbClr val="002060"/>
              </a:solidFill>
            </a:endParaRPr>
          </a:p>
        </p:txBody>
      </p:sp>
      <p:sp>
        <p:nvSpPr>
          <p:cNvPr id="3" name="TextBox 2"/>
          <p:cNvSpPr txBox="1"/>
          <p:nvPr/>
        </p:nvSpPr>
        <p:spPr>
          <a:xfrm>
            <a:off x="1828800" y="4572000"/>
            <a:ext cx="5867400" cy="523220"/>
          </a:xfrm>
          <a:prstGeom prst="rect">
            <a:avLst/>
          </a:prstGeom>
          <a:noFill/>
        </p:spPr>
        <p:txBody>
          <a:bodyPr wrap="square" rtlCol="0">
            <a:spAutoFit/>
          </a:bodyPr>
          <a:lstStyle/>
          <a:p>
            <a:pPr algn="ctr"/>
            <a:r>
              <a:rPr lang="en-US" sz="2800" b="1" dirty="0" smtClean="0"/>
              <a:t>What is  the man doing?</a:t>
            </a:r>
            <a:endParaRPr lang="en-US" sz="2800" b="1" dirty="0"/>
          </a:p>
        </p:txBody>
      </p:sp>
      <p:sp>
        <p:nvSpPr>
          <p:cNvPr id="4" name="TextBox 3"/>
          <p:cNvSpPr txBox="1"/>
          <p:nvPr/>
        </p:nvSpPr>
        <p:spPr>
          <a:xfrm>
            <a:off x="1219200" y="4572000"/>
            <a:ext cx="6781800" cy="523220"/>
          </a:xfrm>
          <a:prstGeom prst="rect">
            <a:avLst/>
          </a:prstGeom>
          <a:noFill/>
        </p:spPr>
        <p:txBody>
          <a:bodyPr wrap="square" rtlCol="0">
            <a:spAutoFit/>
          </a:bodyPr>
          <a:lstStyle/>
          <a:p>
            <a:pPr algn="ctr"/>
            <a:r>
              <a:rPr lang="en-US" sz="2800" b="1" dirty="0" smtClean="0"/>
              <a:t>The man is cleaning our school.</a:t>
            </a:r>
            <a:endParaRPr lang="en-US" sz="2800" b="1" dirty="0"/>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1799220675"/>
              </p:ext>
            </p:extLst>
          </p:nvPr>
        </p:nvGraphicFramePr>
        <p:xfrm>
          <a:off x="3124200" y="2667000"/>
          <a:ext cx="2590800" cy="1757363"/>
        </p:xfrm>
        <a:graphic>
          <a:graphicData uri="http://schemas.openxmlformats.org/presentationml/2006/ole">
            <mc:AlternateContent xmlns:mc="http://schemas.openxmlformats.org/markup-compatibility/2006">
              <mc:Choice xmlns:v="urn:schemas-microsoft-com:vml" Requires="v">
                <p:oleObj spid="_x0000_s1045" name="Packager Shell Object" showAsIcon="1" r:id="rId4" imgW="914400" imgH="771480" progId="Package">
                  <p:embed/>
                </p:oleObj>
              </mc:Choice>
              <mc:Fallback>
                <p:oleObj name="Packager Shell Object" showAsIcon="1" r:id="rId4" imgW="914400" imgH="771480" progId="Package">
                  <p:embed/>
                  <p:pic>
                    <p:nvPicPr>
                      <p:cNvPr id="0" name="Picture 2"/>
                      <p:cNvPicPr>
                        <a:picLocks noChangeAspect="1" noChangeArrowheads="1"/>
                      </p:cNvPicPr>
                      <p:nvPr/>
                    </p:nvPicPr>
                    <p:blipFill>
                      <a:blip r:embed="rId5"/>
                      <a:srcRect/>
                      <a:stretch>
                        <a:fillRect/>
                      </a:stretch>
                    </p:blipFill>
                    <p:spPr bwMode="auto">
                      <a:xfrm>
                        <a:off x="3124200" y="2667000"/>
                        <a:ext cx="2590800" cy="175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3505200" y="2057400"/>
            <a:ext cx="1828800" cy="461665"/>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400" b="1" dirty="0" smtClean="0"/>
              <a:t>Click here</a:t>
            </a:r>
            <a:endParaRPr lang="en-US" sz="2400" b="1" dirty="0"/>
          </a:p>
        </p:txBody>
      </p:sp>
      <p:sp>
        <p:nvSpPr>
          <p:cNvPr id="8" name="Rectangle 7"/>
          <p:cNvSpPr/>
          <p:nvPr/>
        </p:nvSpPr>
        <p:spPr>
          <a:xfrm>
            <a:off x="0" y="0"/>
            <a:ext cx="9144000"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xit" presetSubtype="4" fill="hold" nodeType="clickEffect">
                                  <p:stCondLst>
                                    <p:cond delay="0"/>
                                  </p:stCondLst>
                                  <p:childTnLst>
                                    <p:animEffect transition="out" filter="slide(fromBottom)">
                                      <p:cBhvr>
                                        <p:cTn id="13" dur="500"/>
                                        <p:tgtEl>
                                          <p:spTgt spid="3">
                                            <p:txEl>
                                              <p:pRg st="0" end="0"/>
                                            </p:txEl>
                                          </p:spTgt>
                                        </p:tgtEl>
                                      </p:cBhvr>
                                    </p:animEffect>
                                    <p:set>
                                      <p:cBhvr>
                                        <p:cTn id="1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xit" presetSubtype="4" fill="hold" nodeType="clickEffect">
                                  <p:stCondLst>
                                    <p:cond delay="0"/>
                                  </p:stCondLst>
                                  <p:childTnLst>
                                    <p:animEffect transition="out" filter="slide(fromBottom)">
                                      <p:cBhvr>
                                        <p:cTn id="25" dur="500"/>
                                        <p:tgtEl>
                                          <p:spTgt spid="4">
                                            <p:txEl>
                                              <p:pRg st="0" end="0"/>
                                            </p:txEl>
                                          </p:spTgt>
                                        </p:tgtEl>
                                      </p:cBhvr>
                                    </p:animEffect>
                                    <p:set>
                                      <p:cBhvr>
                                        <p:cTn id="26"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aad5.jpg"/>
          <p:cNvPicPr>
            <a:picLocks noChangeAspect="1"/>
          </p:cNvPicPr>
          <p:nvPr/>
        </p:nvPicPr>
        <p:blipFill>
          <a:blip r:embed="rId3"/>
          <a:stretch>
            <a:fillRect/>
          </a:stretch>
        </p:blipFill>
        <p:spPr>
          <a:xfrm>
            <a:off x="1676400" y="1371600"/>
            <a:ext cx="5638800" cy="2514600"/>
          </a:xfrm>
          <a:prstGeom prst="rect">
            <a:avLst/>
          </a:prstGeom>
        </p:spPr>
      </p:pic>
      <p:sp>
        <p:nvSpPr>
          <p:cNvPr id="2" name="TextBox 1"/>
          <p:cNvSpPr txBox="1"/>
          <p:nvPr/>
        </p:nvSpPr>
        <p:spPr>
          <a:xfrm>
            <a:off x="304800" y="381000"/>
            <a:ext cx="8382000" cy="830997"/>
          </a:xfrm>
          <a:prstGeom prst="rect">
            <a:avLst/>
          </a:prstGeom>
          <a:solidFill>
            <a:schemeClr val="accent6">
              <a:lumMod val="20000"/>
              <a:lumOff val="80000"/>
            </a:schemeClr>
          </a:solidFill>
          <a:ln w="12700">
            <a:solidFill>
              <a:schemeClr val="tx1"/>
            </a:solidFill>
          </a:ln>
        </p:spPr>
        <p:txBody>
          <a:bodyPr wrap="square" rtlCol="0">
            <a:spAutoFit/>
          </a:bodyPr>
          <a:lstStyle/>
          <a:p>
            <a:pPr algn="ctr"/>
            <a:r>
              <a:rPr lang="en-US" sz="2400" b="1" dirty="0" smtClean="0"/>
              <a:t>Go to the section – A1. Choose appropriate words from the box to complete the dialogue. Then act out the dialogue in pairs.</a:t>
            </a:r>
            <a:endParaRPr lang="en-US" sz="2400" b="1" dirty="0"/>
          </a:p>
        </p:txBody>
      </p:sp>
      <p:sp>
        <p:nvSpPr>
          <p:cNvPr id="6" name="Rounded Rectangular Callout 5"/>
          <p:cNvSpPr/>
          <p:nvPr/>
        </p:nvSpPr>
        <p:spPr>
          <a:xfrm>
            <a:off x="4419600" y="4419600"/>
            <a:ext cx="4495800" cy="838200"/>
          </a:xfrm>
          <a:prstGeom prst="wedgeRoundRectCallout">
            <a:avLst>
              <a:gd name="adj1" fmla="val -69485"/>
              <a:gd name="adj2" fmla="val -18495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What does a cleaner do?</a:t>
            </a:r>
            <a:endParaRPr lang="en-US" sz="2800" b="1" dirty="0">
              <a:solidFill>
                <a:srgbClr val="002060"/>
              </a:solidFill>
            </a:endParaRPr>
          </a:p>
        </p:txBody>
      </p:sp>
      <p:sp>
        <p:nvSpPr>
          <p:cNvPr id="7" name="Rounded Rectangular Callout 6"/>
          <p:cNvSpPr/>
          <p:nvPr/>
        </p:nvSpPr>
        <p:spPr>
          <a:xfrm>
            <a:off x="533400" y="4419600"/>
            <a:ext cx="4572000" cy="838200"/>
          </a:xfrm>
          <a:prstGeom prst="wedgeRoundRectCallout">
            <a:avLst>
              <a:gd name="adj1" fmla="val 70857"/>
              <a:gd name="adj2" fmla="val -184390"/>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A cleaner cleans our schools,  houses, office and streets.</a:t>
            </a:r>
            <a:endParaRPr lang="en-US" sz="2800" b="1" dirty="0">
              <a:solidFill>
                <a:srgbClr val="002060"/>
              </a:solidFill>
            </a:endParaRPr>
          </a:p>
        </p:txBody>
      </p:sp>
      <p:sp>
        <p:nvSpPr>
          <p:cNvPr id="8" name="Rounded Rectangular Callout 7"/>
          <p:cNvSpPr/>
          <p:nvPr/>
        </p:nvSpPr>
        <p:spPr>
          <a:xfrm>
            <a:off x="4419600" y="4419600"/>
            <a:ext cx="4495800" cy="838200"/>
          </a:xfrm>
          <a:prstGeom prst="wedgeRoundRectCallout">
            <a:avLst>
              <a:gd name="adj1" fmla="val -69361"/>
              <a:gd name="adj2" fmla="val -184390"/>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What does a newspaper hawker do?</a:t>
            </a:r>
            <a:endParaRPr lang="en-US" sz="2800" b="1" dirty="0">
              <a:solidFill>
                <a:srgbClr val="002060"/>
              </a:solidFill>
            </a:endParaRPr>
          </a:p>
        </p:txBody>
      </p:sp>
      <p:sp>
        <p:nvSpPr>
          <p:cNvPr id="9" name="Rounded Rectangular Callout 8"/>
          <p:cNvSpPr/>
          <p:nvPr/>
        </p:nvSpPr>
        <p:spPr>
          <a:xfrm>
            <a:off x="609600" y="4419600"/>
            <a:ext cx="4572000" cy="838200"/>
          </a:xfrm>
          <a:prstGeom prst="wedgeRoundRectCallout">
            <a:avLst>
              <a:gd name="adj1" fmla="val 70606"/>
              <a:gd name="adj2" fmla="val -184389"/>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A hawker gives us newspapers every morning.</a:t>
            </a:r>
            <a:endParaRPr lang="en-US" sz="2800" b="1" dirty="0">
              <a:solidFill>
                <a:srgbClr val="002060"/>
              </a:solidFill>
            </a:endParaRPr>
          </a:p>
        </p:txBody>
      </p:sp>
      <p:sp>
        <p:nvSpPr>
          <p:cNvPr id="10" name="Rounded Rectangular Callout 9"/>
          <p:cNvSpPr/>
          <p:nvPr/>
        </p:nvSpPr>
        <p:spPr>
          <a:xfrm>
            <a:off x="4343400" y="4343400"/>
            <a:ext cx="4572000" cy="914400"/>
          </a:xfrm>
          <a:prstGeom prst="wedgeRoundRectCallout">
            <a:avLst>
              <a:gd name="adj1" fmla="val -66393"/>
              <a:gd name="adj2" fmla="val -162062"/>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What does a postman do?</a:t>
            </a:r>
            <a:endParaRPr lang="en-US" sz="2800" b="1" dirty="0">
              <a:solidFill>
                <a:srgbClr val="002060"/>
              </a:solidFill>
            </a:endParaRPr>
          </a:p>
        </p:txBody>
      </p:sp>
      <p:sp>
        <p:nvSpPr>
          <p:cNvPr id="11" name="Rounded Rectangular Callout 10"/>
          <p:cNvSpPr/>
          <p:nvPr/>
        </p:nvSpPr>
        <p:spPr>
          <a:xfrm>
            <a:off x="533400" y="4419600"/>
            <a:ext cx="4419600" cy="838200"/>
          </a:xfrm>
          <a:prstGeom prst="wedgeRoundRectCallout">
            <a:avLst>
              <a:gd name="adj1" fmla="val 72340"/>
              <a:gd name="adj2" fmla="val -177117"/>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A postman delivers letters and other items to us.</a:t>
            </a:r>
            <a:endParaRPr lang="en-US" sz="2800" b="1" dirty="0">
              <a:solidFill>
                <a:srgbClr val="002060"/>
              </a:solidFill>
            </a:endParaRPr>
          </a:p>
        </p:txBody>
      </p:sp>
      <p:sp>
        <p:nvSpPr>
          <p:cNvPr id="12" name="Rounded Rectangular Callout 11"/>
          <p:cNvSpPr/>
          <p:nvPr/>
        </p:nvSpPr>
        <p:spPr>
          <a:xfrm>
            <a:off x="3657600" y="4343400"/>
            <a:ext cx="5257800" cy="914400"/>
          </a:xfrm>
          <a:prstGeom prst="wedgeRoundRectCallout">
            <a:avLst>
              <a:gd name="adj1" fmla="val -67986"/>
              <a:gd name="adj2" fmla="val -16732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What does a rickshaw puller do?</a:t>
            </a:r>
            <a:endParaRPr lang="en-US" sz="2800" b="1" dirty="0">
              <a:solidFill>
                <a:srgbClr val="002060"/>
              </a:solidFill>
            </a:endParaRPr>
          </a:p>
        </p:txBody>
      </p:sp>
      <p:sp>
        <p:nvSpPr>
          <p:cNvPr id="13" name="Rounded Rectangular Callout 12"/>
          <p:cNvSpPr/>
          <p:nvPr/>
        </p:nvSpPr>
        <p:spPr>
          <a:xfrm>
            <a:off x="609600" y="4419600"/>
            <a:ext cx="4572000" cy="838200"/>
          </a:xfrm>
          <a:prstGeom prst="wedgeRoundRectCallout">
            <a:avLst>
              <a:gd name="adj1" fmla="val 69693"/>
              <a:gd name="adj2" fmla="val -182476"/>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A rickshaw puller takes us from one place to another.</a:t>
            </a:r>
            <a:endParaRPr lang="en-US" sz="2800" b="1" dirty="0">
              <a:solidFill>
                <a:srgbClr val="002060"/>
              </a:solidFill>
            </a:endParaRPr>
          </a:p>
        </p:txBody>
      </p:sp>
      <p:sp>
        <p:nvSpPr>
          <p:cNvPr id="14" name="Rounded Rectangular Callout 13"/>
          <p:cNvSpPr/>
          <p:nvPr/>
        </p:nvSpPr>
        <p:spPr>
          <a:xfrm>
            <a:off x="4648200" y="4343400"/>
            <a:ext cx="4267200" cy="914400"/>
          </a:xfrm>
          <a:prstGeom prst="wedgeRoundRectCallout">
            <a:avLst>
              <a:gd name="adj1" fmla="val -72337"/>
              <a:gd name="adj2" fmla="val -15504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What does a waiter  do?</a:t>
            </a:r>
            <a:endParaRPr lang="en-US" sz="2800" b="1" dirty="0">
              <a:solidFill>
                <a:srgbClr val="002060"/>
              </a:solidFill>
            </a:endParaRPr>
          </a:p>
        </p:txBody>
      </p:sp>
      <p:sp>
        <p:nvSpPr>
          <p:cNvPr id="15" name="Rounded Rectangular Callout 14"/>
          <p:cNvSpPr/>
          <p:nvPr/>
        </p:nvSpPr>
        <p:spPr>
          <a:xfrm>
            <a:off x="685800" y="4419600"/>
            <a:ext cx="4191000" cy="838200"/>
          </a:xfrm>
          <a:prstGeom prst="wedgeRoundRectCallout">
            <a:avLst>
              <a:gd name="adj1" fmla="val 79028"/>
              <a:gd name="adj2" fmla="val -184389"/>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A waiter serves food at the restaurant.</a:t>
            </a:r>
            <a:endParaRPr lang="en-US" sz="2800" b="1" dirty="0">
              <a:solidFill>
                <a:srgbClr val="002060"/>
              </a:solidFill>
            </a:endParaRPr>
          </a:p>
        </p:txBody>
      </p:sp>
      <p:sp>
        <p:nvSpPr>
          <p:cNvPr id="17" name="Rectangle 16"/>
          <p:cNvSpPr/>
          <p:nvPr/>
        </p:nvSpPr>
        <p:spPr>
          <a:xfrm>
            <a:off x="0" y="0"/>
            <a:ext cx="9144000"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xit" presetSubtype="4" fill="hold" grpId="1" nodeType="clickEffect">
                                  <p:stCondLst>
                                    <p:cond delay="0"/>
                                  </p:stCondLst>
                                  <p:childTnLst>
                                    <p:animEffect transition="out" filter="slide(fromBottom)">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xit" presetSubtype="4" fill="hold" grpId="1" nodeType="clickEffect">
                                  <p:stCondLst>
                                    <p:cond delay="0"/>
                                  </p:stCondLst>
                                  <p:childTnLst>
                                    <p:animEffect transition="out" filter="slide(fromBottom)">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2" presetClass="exit" presetSubtype="4" fill="hold" grpId="1" nodeType="clickEffect">
                                  <p:stCondLst>
                                    <p:cond delay="0"/>
                                  </p:stCondLst>
                                  <p:childTnLst>
                                    <p:animEffect transition="out" filter="slide(fromBottom)">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0-#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2" presetClass="exit" presetSubtype="4" fill="hold" grpId="1" nodeType="clickEffect">
                                  <p:stCondLst>
                                    <p:cond delay="0"/>
                                  </p:stCondLst>
                                  <p:childTnLst>
                                    <p:animEffect transition="out" filter="slide(fromBottom)">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1+#ppt_w/2"/>
                                          </p:val>
                                        </p:tav>
                                        <p:tav tm="100000">
                                          <p:val>
                                            <p:strVal val="#ppt_x"/>
                                          </p:val>
                                        </p:tav>
                                      </p:tavLst>
                                    </p:anim>
                                    <p:anim calcmode="lin" valueType="num">
                                      <p:cBhvr additive="base">
                                        <p:cTn id="5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2" presetClass="exit" presetSubtype="4" fill="hold" grpId="1" nodeType="clickEffect">
                                  <p:stCondLst>
                                    <p:cond delay="0"/>
                                  </p:stCondLst>
                                  <p:childTnLst>
                                    <p:animEffect transition="out" filter="slide(fromBottom)">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0-#ppt_w/2"/>
                                          </p:val>
                                        </p:tav>
                                        <p:tav tm="100000">
                                          <p:val>
                                            <p:strVal val="#ppt_x"/>
                                          </p:val>
                                        </p:tav>
                                      </p:tavLst>
                                    </p:anim>
                                    <p:anim calcmode="lin" valueType="num">
                                      <p:cBhvr additive="base">
                                        <p:cTn id="6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2" presetClass="exit" presetSubtype="4" fill="hold" grpId="1" nodeType="clickEffect">
                                  <p:stCondLst>
                                    <p:cond delay="0"/>
                                  </p:stCondLst>
                                  <p:childTnLst>
                                    <p:animEffect transition="out" filter="slide(fromBottom)">
                                      <p:cBhvr>
                                        <p:cTn id="73" dur="500"/>
                                        <p:tgtEl>
                                          <p:spTgt spid="11"/>
                                        </p:tgtEl>
                                      </p:cBhvr>
                                    </p:animEffect>
                                    <p:set>
                                      <p:cBhvr>
                                        <p:cTn id="74" dur="1" fill="hold">
                                          <p:stCondLst>
                                            <p:cond delay="499"/>
                                          </p:stCondLst>
                                        </p:cTn>
                                        <p:tgtEl>
                                          <p:spTgt spid="1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2" presetClass="exit" presetSubtype="4" fill="hold" grpId="1" nodeType="clickEffect">
                                  <p:stCondLst>
                                    <p:cond delay="0"/>
                                  </p:stCondLst>
                                  <p:childTnLst>
                                    <p:animEffect transition="out" filter="slide(fromBottom)">
                                      <p:cBhvr>
                                        <p:cTn id="84" dur="500"/>
                                        <p:tgtEl>
                                          <p:spTgt spid="12"/>
                                        </p:tgtEl>
                                      </p:cBhvr>
                                    </p:animEffect>
                                    <p:set>
                                      <p:cBhvr>
                                        <p:cTn id="85" dur="1" fill="hold">
                                          <p:stCondLst>
                                            <p:cond delay="499"/>
                                          </p:stCondLst>
                                        </p:cTn>
                                        <p:tgtEl>
                                          <p:spTgt spid="12"/>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13"/>
                                        </p:tgtEl>
                                        <p:attrNameLst>
                                          <p:attrName>style.visibility</p:attrName>
                                        </p:attrNameLst>
                                      </p:cBhvr>
                                      <p:to>
                                        <p:strVal val="visible"/>
                                      </p:to>
                                    </p:set>
                                    <p:anim calcmode="lin" valueType="num">
                                      <p:cBhvr additive="base">
                                        <p:cTn id="90" dur="500" fill="hold"/>
                                        <p:tgtEl>
                                          <p:spTgt spid="13"/>
                                        </p:tgtEl>
                                        <p:attrNameLst>
                                          <p:attrName>ppt_x</p:attrName>
                                        </p:attrNameLst>
                                      </p:cBhvr>
                                      <p:tavLst>
                                        <p:tav tm="0">
                                          <p:val>
                                            <p:strVal val="0-#ppt_w/2"/>
                                          </p:val>
                                        </p:tav>
                                        <p:tav tm="100000">
                                          <p:val>
                                            <p:strVal val="#ppt_x"/>
                                          </p:val>
                                        </p:tav>
                                      </p:tavLst>
                                    </p:anim>
                                    <p:anim calcmode="lin" valueType="num">
                                      <p:cBhvr additive="base">
                                        <p:cTn id="9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2" presetClass="exit" presetSubtype="4" fill="hold" grpId="1" nodeType="clickEffect">
                                  <p:stCondLst>
                                    <p:cond delay="0"/>
                                  </p:stCondLst>
                                  <p:childTnLst>
                                    <p:animEffect transition="out" filter="slide(fromBottom)">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grpId="0" nodeType="click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2" presetClass="exit" presetSubtype="4" fill="hold" grpId="1" nodeType="clickEffect">
                                  <p:stCondLst>
                                    <p:cond delay="0"/>
                                  </p:stCondLst>
                                  <p:childTnLst>
                                    <p:animEffect transition="out" filter="slide(fromBottom)">
                                      <p:cBhvr>
                                        <p:cTn id="106" dur="500"/>
                                        <p:tgtEl>
                                          <p:spTgt spid="14"/>
                                        </p:tgtEl>
                                      </p:cBhvr>
                                    </p:animEffect>
                                    <p:set>
                                      <p:cBhvr>
                                        <p:cTn id="107" dur="1" fill="hold">
                                          <p:stCondLst>
                                            <p:cond delay="499"/>
                                          </p:stCondLst>
                                        </p:cTn>
                                        <p:tgtEl>
                                          <p:spTgt spid="14"/>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 presetClass="entr" presetSubtype="8" fill="hold" grpId="0" nodeType="clickEffect">
                                  <p:stCondLst>
                                    <p:cond delay="0"/>
                                  </p:stCondLst>
                                  <p:childTnLst>
                                    <p:set>
                                      <p:cBhvr>
                                        <p:cTn id="111" dur="1" fill="hold">
                                          <p:stCondLst>
                                            <p:cond delay="0"/>
                                          </p:stCondLst>
                                        </p:cTn>
                                        <p:tgtEl>
                                          <p:spTgt spid="15"/>
                                        </p:tgtEl>
                                        <p:attrNameLst>
                                          <p:attrName>style.visibility</p:attrName>
                                        </p:attrNameLst>
                                      </p:cBhvr>
                                      <p:to>
                                        <p:strVal val="visible"/>
                                      </p:to>
                                    </p:set>
                                    <p:anim calcmode="lin" valueType="num">
                                      <p:cBhvr additive="base">
                                        <p:cTn id="112" dur="500" fill="hold"/>
                                        <p:tgtEl>
                                          <p:spTgt spid="15"/>
                                        </p:tgtEl>
                                        <p:attrNameLst>
                                          <p:attrName>ppt_x</p:attrName>
                                        </p:attrNameLst>
                                      </p:cBhvr>
                                      <p:tavLst>
                                        <p:tav tm="0">
                                          <p:val>
                                            <p:strVal val="0-#ppt_w/2"/>
                                          </p:val>
                                        </p:tav>
                                        <p:tav tm="100000">
                                          <p:val>
                                            <p:strVal val="#ppt_x"/>
                                          </p:val>
                                        </p:tav>
                                      </p:tavLst>
                                    </p:anim>
                                    <p:anim calcmode="lin" valueType="num">
                                      <p:cBhvr additive="base">
                                        <p:cTn id="11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2" presetClass="exit" presetSubtype="4" fill="hold" grpId="1" nodeType="clickEffect">
                                  <p:stCondLst>
                                    <p:cond delay="0"/>
                                  </p:stCondLst>
                                  <p:childTnLst>
                                    <p:animEffect transition="out" filter="slide(fromBottom)">
                                      <p:cBhvr>
                                        <p:cTn id="117" dur="500"/>
                                        <p:tgtEl>
                                          <p:spTgt spid="15"/>
                                        </p:tgtEl>
                                      </p:cBhvr>
                                    </p:animEffect>
                                    <p:set>
                                      <p:cBhvr>
                                        <p:cTn id="11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3440</TotalTime>
  <Words>1143</Words>
  <Application>Microsoft Office PowerPoint</Application>
  <PresentationFormat>On-screen Show (4:3)</PresentationFormat>
  <Paragraphs>145</Paragraphs>
  <Slides>21</Slides>
  <Notes>18</Notes>
  <HiddenSlides>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Arial</vt:lpstr>
      <vt:lpstr>Book Antiqua</vt:lpstr>
      <vt:lpstr>Calibri</vt:lpstr>
      <vt:lpstr>Elephant</vt:lpstr>
      <vt:lpstr>Impact</vt:lpstr>
      <vt:lpstr>MonooMJ</vt:lpstr>
      <vt:lpstr>Nikosh</vt:lpstr>
      <vt:lpstr>Times New Roman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Sonatola Model HS</dc:creator>
  <cp:lastModifiedBy>MR.HARUN</cp:lastModifiedBy>
  <cp:revision>389</cp:revision>
  <dcterms:created xsi:type="dcterms:W3CDTF">2006-08-16T00:00:00Z</dcterms:created>
  <dcterms:modified xsi:type="dcterms:W3CDTF">2015-06-25T08:12:53Z</dcterms:modified>
</cp:coreProperties>
</file>